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sldIdLst>
    <p:sldId id="258" r:id="rId2"/>
    <p:sldId id="257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pl-PL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F0202"/>
    <a:srgbClr val="5424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708" autoAdjust="0"/>
    <p:restoredTop sz="94683" autoAdjust="0"/>
  </p:normalViewPr>
  <p:slideViewPr>
    <p:cSldViewPr snapToGrid="0" snapToObjects="1">
      <p:cViewPr>
        <p:scale>
          <a:sx n="81" d="100"/>
          <a:sy n="81" d="100"/>
        </p:scale>
        <p:origin x="-1600" y="-6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57319"/>
            <a:ext cx="8915400" cy="877824"/>
          </a:xfrm>
        </p:spPr>
        <p:txBody>
          <a:bodyPr/>
          <a:lstStyle/>
          <a:p>
            <a:r>
              <a:rPr lang="pl-PL" smtClean="0"/>
              <a:t>Kliknij, aby edyt. styl wz. tyt.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034553"/>
            <a:ext cx="8001000" cy="3823447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91440" rIns="274320" bIns="9144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3470B-5DB2-3743-9439-B5A2D23527EB}" type="datetimeFigureOut">
              <a:rPr lang="pl-PL" smtClean="0"/>
              <a:t>27.08.2013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ACCBA-6396-4E4D-A33E-7E1F3B50F6A4}" type="slidenum">
              <a:rPr lang="pl-PL" smtClean="0"/>
              <a:t>‹nr›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4712"/>
            <a:ext cx="8915400" cy="914400"/>
          </a:xfr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smtClean="0"/>
              <a:t>Kliknij, aby edyt. styl wz. tyt.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487987" y="2048256"/>
            <a:ext cx="3427413" cy="4206240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Przeciągnij obraz na symbol zastępczy lub kliknij ikonę, aby go dodać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2039112"/>
            <a:ext cx="4572000" cy="4224528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274320" rIns="274320" bIns="274320" rtlCol="0" anchor="t" anchorCtr="0">
            <a:normAutofit/>
          </a:bodyPr>
          <a:lstStyle>
            <a:lvl1pPr marL="0" indent="0"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</a:pPr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8873470B-5DB2-3743-9439-B5A2D23527EB}" type="datetimeFigureOut">
              <a:rPr lang="pl-PL" smtClean="0"/>
              <a:t>27.08.2013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ACCBA-6396-4E4D-A33E-7E1F3B50F6A4}" type="slidenum">
              <a:rPr lang="pl-PL" smtClean="0"/>
              <a:t>‹nr›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braz powyżej podpis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pl-PL" smtClean="0"/>
              <a:t>Kliknij, aby edyt. styl wz. tyt.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3470B-5DB2-3743-9439-B5A2D23527EB}" type="datetimeFigureOut">
              <a:rPr lang="pl-PL" smtClean="0"/>
              <a:t>27.08.2013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7988300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pl-PL" smtClean="0"/>
              <a:t>Przeciągnij obraz na symbol zastępczy lub kliknij ikonę, aby go dodać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obrazy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pl-PL" smtClean="0"/>
              <a:t>Kliknij, aby edyt. styl wz. tyt.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8873470B-5DB2-3743-9439-B5A2D23527EB}" type="datetimeFigureOut">
              <a:rPr lang="pl-PL" smtClean="0"/>
              <a:t>27.08.2013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3986784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pl-PL" smtClean="0"/>
              <a:t>Przeciągnij obraz na symbol zastępczy lub kliknij ikonę, aby go dodać</a:t>
            </a:r>
            <a:endParaRPr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4928616" y="1129553"/>
            <a:ext cx="3986784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pl-PL" smtClean="0"/>
              <a:t>Przeciągnij obraz na symbol zastępczy lub kliknij ikonę, aby go dodać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obrazy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pl-PL" smtClean="0"/>
              <a:t>Kliknij, aby edyt. styl wz. tyt.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8873470B-5DB2-3743-9439-B5A2D23527EB}" type="datetimeFigureOut">
              <a:rPr lang="pl-PL" smtClean="0"/>
              <a:t>27.08.2013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6601968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pl-PL" smtClean="0"/>
              <a:t>Przeciągnij obraz na symbol zastępczy lub kliknij ikonę, aby go dodać</a:t>
            </a:r>
            <a:endParaRPr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7543800" y="1129553"/>
            <a:ext cx="1371600" cy="148132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pl-PL" smtClean="0"/>
              <a:t>Przeciągnij obraz na symbol zastępczy lub kliknij ikonę, aby go dodać</a:t>
            </a:r>
            <a:endParaRPr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7543800" y="2629169"/>
            <a:ext cx="1371600" cy="148132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pl-PL" smtClean="0"/>
              <a:t>Przeciągnij obraz na symbol zastępczy lub kliknij ikonę, aby go dodać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3470B-5DB2-3743-9439-B5A2D23527EB}" type="datetimeFigureOut">
              <a:rPr lang="pl-PL" smtClean="0"/>
              <a:t>27.08.2013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ACCBA-6396-4E4D-A33E-7E1F3B50F6A4}" type="slidenum">
              <a:rPr lang="pl-PL" smtClean="0"/>
              <a:t>‹nr›</a:t>
            </a:fld>
            <a:endParaRPr lang="pl-PL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87553" y="1129554"/>
            <a:ext cx="914400" cy="5533278"/>
          </a:xfrm>
        </p:spPr>
        <p:txBody>
          <a:bodyPr vert="eaVert" lIns="274320" tIns="685800" bIns="685800"/>
          <a:lstStyle/>
          <a:p>
            <a:r>
              <a:rPr lang="pl-PL" smtClean="0"/>
              <a:t>Kliknij, aby edyt. styl wz. tyt.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7600" y="1734671"/>
            <a:ext cx="6426200" cy="4542304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3470B-5DB2-3743-9439-B5A2D23527EB}" type="datetimeFigureOut">
              <a:rPr lang="pl-PL" smtClean="0"/>
              <a:t>27.08.2013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ACCBA-6396-4E4D-A33E-7E1F3B50F6A4}" type="slidenum">
              <a:rPr lang="pl-PL" smtClean="0"/>
              <a:t>‹nr›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3470B-5DB2-3743-9439-B5A2D23527EB}" type="datetimeFigureOut">
              <a:rPr lang="pl-PL" smtClean="0"/>
              <a:t>27.08.2013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ACCBA-6396-4E4D-A33E-7E1F3B50F6A4}" type="slidenum">
              <a:rPr lang="pl-PL" smtClean="0"/>
              <a:t>‹nr›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ajd tytułowy z obraz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5025435"/>
            <a:ext cx="8915400" cy="914400"/>
          </a:xfrm>
        </p:spPr>
        <p:txBody>
          <a:bodyPr/>
          <a:lstStyle/>
          <a:p>
            <a:r>
              <a:rPr lang="pl-PL" smtClean="0"/>
              <a:t>Kliknij, aby edyt. styl wz. tyt.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943600"/>
            <a:ext cx="8001000" cy="914400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91440" rIns="274320" bIns="91440" rtlCol="0" anchor="t" anchorCtr="0"/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3470B-5DB2-3743-9439-B5A2D23527EB}" type="datetimeFigureOut">
              <a:rPr lang="pl-PL" smtClean="0"/>
              <a:t>27.08.2013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7988300" cy="38862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pl-PL" smtClean="0"/>
              <a:t>Przeciągnij obraz na symbol zastępczy lub kliknij ikonę, aby go dodać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200399"/>
            <a:ext cx="8915400" cy="2286000"/>
          </a:xfrm>
          <a:solidFill>
            <a:srgbClr val="54244D"/>
          </a:solidFill>
        </p:spPr>
        <p:txBody>
          <a:bodyPr vert="horz" lIns="1188720" tIns="45720" rIns="274320" bIns="45720" rtlCol="0" anchor="b" anchorCtr="0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smtClean="0"/>
              <a:t>Kliknij, aby edyt. styl wz. tyt.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5484607"/>
            <a:ext cx="8001000" cy="777240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91440" rIns="274320" bIns="91440" rtlCol="0" anchor="ctr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3470B-5DB2-3743-9439-B5A2D23527EB}" type="datetimeFigureOut">
              <a:rPr lang="pl-PL" smtClean="0"/>
              <a:t>27.08.2013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ACCBA-6396-4E4D-A33E-7E1F3B50F6A4}" type="slidenum">
              <a:rPr lang="pl-PL" smtClean="0"/>
              <a:t>‹nr›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7600" y="2595563"/>
            <a:ext cx="3566160" cy="368141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7534" y="2595563"/>
            <a:ext cx="3566160" cy="368141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8873470B-5DB2-3743-9439-B5A2D23527EB}" type="datetimeFigureOut">
              <a:rPr lang="pl-PL" smtClean="0"/>
              <a:t>27.08.2013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ACCBA-6396-4E4D-A33E-7E1F3B50F6A4}" type="slidenum">
              <a:rPr lang="pl-PL" smtClean="0"/>
              <a:t>‹nr›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edyt. styl wz. tyt.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588" y="2017713"/>
            <a:ext cx="3566160" cy="877887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588" y="3065929"/>
            <a:ext cx="3566160" cy="321104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7534" y="2017713"/>
            <a:ext cx="3566160" cy="877887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7534" y="3065929"/>
            <a:ext cx="3566160" cy="321104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8873470B-5DB2-3743-9439-B5A2D23527EB}" type="datetimeFigureOut">
              <a:rPr lang="pl-PL" smtClean="0"/>
              <a:t>27.08.2013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120588" y="188259"/>
            <a:ext cx="2895600" cy="365125"/>
          </a:xfrm>
        </p:spPr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ACCBA-6396-4E4D-A33E-7E1F3B50F6A4}" type="slidenum">
              <a:rPr lang="pl-PL" smtClean="0"/>
              <a:t>‹nr›</a:t>
            </a:fld>
            <a:endParaRPr lang="pl-PL"/>
          </a:p>
        </p:txBody>
      </p:sp>
      <p:cxnSp>
        <p:nvCxnSpPr>
          <p:cNvPr id="11" name="Straight Connector 10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3470B-5DB2-3743-9439-B5A2D23527EB}" type="datetimeFigureOut">
              <a:rPr lang="pl-PL" smtClean="0"/>
              <a:t>27.08.2013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ACCBA-6396-4E4D-A33E-7E1F3B50F6A4}" type="slidenum">
              <a:rPr lang="pl-PL" smtClean="0"/>
              <a:t>‹nr›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3470B-5DB2-3743-9439-B5A2D23527EB}" type="datetimeFigureOut">
              <a:rPr lang="pl-PL" smtClean="0"/>
              <a:t>27.08.2013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ACCBA-6396-4E4D-A33E-7E1F3B50F6A4}" type="slidenum">
              <a:rPr lang="pl-PL" smtClean="0"/>
              <a:t>‹nr›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71582"/>
            <a:ext cx="8915400" cy="914400"/>
          </a:xfr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smtClean="0"/>
              <a:t>Kliknij, aby edyt. styl wz. tyt.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7534" y="1802190"/>
            <a:ext cx="3566160" cy="4596192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2000"/>
            </a:lvl6pPr>
            <a:lvl7pPr marL="2055813" indent="-344488">
              <a:defRPr sz="2000"/>
            </a:lvl7pPr>
            <a:lvl8pPr marL="2055813" indent="-344488">
              <a:defRPr sz="2000"/>
            </a:lvl8pPr>
            <a:lvl9pPr marL="2055813" indent="-344488"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00952" y="1400428"/>
            <a:ext cx="3566160" cy="4997954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274320" rIns="274320" bIns="27432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8873470B-5DB2-3743-9439-B5A2D23527EB}" type="datetimeFigureOut">
              <a:rPr lang="pl-PL" smtClean="0"/>
              <a:t>27.08.2013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ACCBA-6396-4E4D-A33E-7E1F3B50F6A4}" type="slidenum">
              <a:rPr lang="pl-PL" smtClean="0"/>
              <a:t>‹nr›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282471"/>
            <a:ext cx="8913813" cy="831273"/>
          </a:xfrm>
          <a:prstGeom prst="rect">
            <a:avLst/>
          </a:prstGeom>
          <a:solidFill>
            <a:srgbClr val="54244D"/>
          </a:solidFill>
        </p:spPr>
        <p:txBody>
          <a:bodyPr vert="horz" lIns="1188720" tIns="45720" rIns="274320" bIns="45720" rtlCol="0" anchor="ctr">
            <a:normAutofit/>
          </a:bodyPr>
          <a:lstStyle/>
          <a:p>
            <a:r>
              <a:rPr lang="pl-PL" smtClean="0"/>
              <a:t>Kliknij, aby edyt. styl wz. tyt.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4424" y="2595562"/>
            <a:ext cx="7610476" cy="36707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80094" y="188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8873470B-5DB2-3743-9439-B5A2D23527EB}" type="datetimeFigureOut">
              <a:rPr lang="pl-PL" smtClean="0"/>
              <a:t>27.08.2013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20588" y="18825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89894" y="65690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199ACCBA-6396-4E4D-A33E-7E1F3B50F6A4}" type="slidenum">
              <a:rPr lang="pl-PL" smtClean="0"/>
              <a:t>‹nr›</a:t>
            </a:fld>
            <a:endParaRPr lang="pl-PL"/>
          </a:p>
        </p:txBody>
      </p:sp>
      <p:sp>
        <p:nvSpPr>
          <p:cNvPr id="7" name="Rectangle 6"/>
          <p:cNvSpPr/>
          <p:nvPr/>
        </p:nvSpPr>
        <p:spPr>
          <a:xfrm>
            <a:off x="914400" y="0"/>
            <a:ext cx="7999413" cy="18288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914400" y="6675120"/>
            <a:ext cx="7999413" cy="18288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</p:sldLayoutIdLst>
  <p:txStyles>
    <p:titleStyle>
      <a:lvl1pPr marL="0" indent="0" algn="l" defTabSz="9144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Font typeface="Wingdings 2" pitchFamily="18" charset="2"/>
        <a:buChar char="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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 descr="skd181973sd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7997" y="441083"/>
            <a:ext cx="2307543" cy="2972428"/>
          </a:xfrm>
          <a:prstGeom prst="rect">
            <a:avLst/>
          </a:prstGeom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solidFill>
            <a:srgbClr val="54244D"/>
          </a:solidFill>
        </p:spPr>
        <p:txBody>
          <a:bodyPr anchor="ctr"/>
          <a:lstStyle/>
          <a:p>
            <a:pPr algn="ctr"/>
            <a:r>
              <a:rPr lang="pl-PL" b="1" dirty="0">
                <a:latin typeface="Tebuched"/>
                <a:cs typeface="Tebuched"/>
              </a:rPr>
              <a:t>Wyłączanie wspólnego czynnika przed nawias</a:t>
            </a:r>
            <a:endParaRPr lang="pl-PL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PoleTekstowe 8"/>
          <p:cNvSpPr txBox="1"/>
          <p:nvPr/>
        </p:nvSpPr>
        <p:spPr>
          <a:xfrm rot="21430727">
            <a:off x="2350518" y="1858379"/>
            <a:ext cx="149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 smtClean="0">
                <a:latin typeface="Apple Chancery"/>
                <a:cs typeface="Apple Chancery"/>
              </a:rPr>
              <a:t>3(x-y)=3x-3y</a:t>
            </a:r>
            <a:endParaRPr lang="pl-PL" b="1" dirty="0">
              <a:latin typeface="Apple Chancery"/>
              <a:cs typeface="Apple Chancery"/>
            </a:endParaRPr>
          </a:p>
        </p:txBody>
      </p:sp>
      <p:pic>
        <p:nvPicPr>
          <p:cNvPr id="11" name="Obraz 10" descr="skd186475sd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0090" y="1859311"/>
            <a:ext cx="1815435" cy="1683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09102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0" y="396217"/>
            <a:ext cx="8913813" cy="914400"/>
          </a:xfrm>
          <a:solidFill>
            <a:srgbClr val="54244D"/>
          </a:solidFill>
        </p:spPr>
        <p:txBody>
          <a:bodyPr/>
          <a:lstStyle/>
          <a:p>
            <a:endParaRPr lang="pl-PL" dirty="0"/>
          </a:p>
        </p:txBody>
      </p:sp>
      <p:pic>
        <p:nvPicPr>
          <p:cNvPr id="4" name="Obraz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69" t="22488" r="2448" b="3107"/>
          <a:stretch>
            <a:fillRect/>
          </a:stretch>
        </p:blipFill>
        <p:spPr bwMode="auto">
          <a:xfrm>
            <a:off x="5550398" y="1695447"/>
            <a:ext cx="3338513" cy="405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Obraz 4" descr="skd181973sd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6719" y="4806514"/>
            <a:ext cx="1602267" cy="2063937"/>
          </a:xfrm>
          <a:prstGeom prst="rect">
            <a:avLst/>
          </a:prstGeom>
        </p:spPr>
      </p:pic>
      <p:pic>
        <p:nvPicPr>
          <p:cNvPr id="7" name="Obraz 6" descr="skd186475sdc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0653" y="5941380"/>
            <a:ext cx="777255" cy="720904"/>
          </a:xfrm>
          <a:prstGeom prst="rect">
            <a:avLst/>
          </a:prstGeom>
        </p:spPr>
      </p:pic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88882" y="1811078"/>
            <a:ext cx="5620841" cy="4851206"/>
          </a:xfrm>
        </p:spPr>
        <p:txBody>
          <a:bodyPr>
            <a:noAutofit/>
          </a:bodyPr>
          <a:lstStyle/>
          <a:p>
            <a:r>
              <a:rPr lang="pl-PL" dirty="0"/>
              <a:t>działaniem odwrotnym do </a:t>
            </a:r>
            <a:r>
              <a:rPr lang="pl-PL" dirty="0" smtClean="0"/>
              <a:t>dodawania</a:t>
            </a:r>
          </a:p>
          <a:p>
            <a:pPr marL="0" indent="0" algn="ctr">
              <a:buNone/>
            </a:pPr>
            <a:r>
              <a:rPr lang="pl-PL" kern="100" dirty="0">
                <a:solidFill>
                  <a:srgbClr val="CF0202"/>
                </a:solidFill>
              </a:rPr>
              <a:t>jest odejmowanie</a:t>
            </a:r>
            <a:r>
              <a:rPr lang="cs-CZ" kern="100" dirty="0">
                <a:solidFill>
                  <a:srgbClr val="CF0202"/>
                </a:solidFill>
              </a:rPr>
              <a:t> </a:t>
            </a:r>
            <a:endParaRPr lang="pl-PL" kern="100" dirty="0">
              <a:solidFill>
                <a:srgbClr val="CF0202"/>
              </a:solidFill>
            </a:endParaRPr>
          </a:p>
          <a:p>
            <a:r>
              <a:rPr lang="pl-PL" dirty="0" smtClean="0"/>
              <a:t>a </a:t>
            </a:r>
            <a:r>
              <a:rPr lang="pl-PL" dirty="0"/>
              <a:t>działaniem odwrotnym do </a:t>
            </a:r>
            <a:r>
              <a:rPr lang="pl-PL" dirty="0" smtClean="0"/>
              <a:t>odejmowania</a:t>
            </a:r>
          </a:p>
          <a:p>
            <a:pPr marL="0" indent="0" algn="ctr">
              <a:buNone/>
            </a:pPr>
            <a:r>
              <a:rPr lang="pl-PL" dirty="0" smtClean="0">
                <a:solidFill>
                  <a:srgbClr val="CF0202"/>
                </a:solidFill>
              </a:rPr>
              <a:t>jest dodawanie</a:t>
            </a:r>
            <a:endParaRPr lang="cs-CZ" dirty="0" smtClean="0">
              <a:solidFill>
                <a:srgbClr val="CF0202"/>
              </a:solidFill>
            </a:endParaRPr>
          </a:p>
          <a:p>
            <a:r>
              <a:rPr lang="pl-PL" dirty="0"/>
              <a:t>działaniem odwrotnym do mnożenia</a:t>
            </a:r>
            <a:r>
              <a:rPr lang="cs-CZ" dirty="0"/>
              <a:t> </a:t>
            </a:r>
            <a:endParaRPr lang="pl-PL" dirty="0"/>
          </a:p>
          <a:p>
            <a:pPr marL="0" indent="0" algn="ctr">
              <a:buNone/>
            </a:pPr>
            <a:r>
              <a:rPr lang="pl-PL" dirty="0">
                <a:solidFill>
                  <a:srgbClr val="CF0202"/>
                </a:solidFill>
              </a:rPr>
              <a:t>jest dzielenie</a:t>
            </a:r>
            <a:r>
              <a:rPr lang="cs-CZ" dirty="0">
                <a:solidFill>
                  <a:srgbClr val="CF0202"/>
                </a:solidFill>
              </a:rPr>
              <a:t> </a:t>
            </a:r>
            <a:endParaRPr lang="cs-CZ" dirty="0" smtClean="0">
              <a:solidFill>
                <a:srgbClr val="CF0202"/>
              </a:solidFill>
            </a:endParaRPr>
          </a:p>
          <a:p>
            <a:r>
              <a:rPr lang="pl-PL" dirty="0"/>
              <a:t>a działaniem odwrotnym do dzielenia</a:t>
            </a:r>
          </a:p>
          <a:p>
            <a:pPr marL="0" indent="0" algn="ctr">
              <a:buNone/>
            </a:pPr>
            <a:r>
              <a:rPr lang="cs-CZ" dirty="0" smtClean="0">
                <a:solidFill>
                  <a:srgbClr val="CF0202"/>
                </a:solidFill>
              </a:rPr>
              <a:t>jest </a:t>
            </a:r>
            <a:r>
              <a:rPr lang="cs-CZ" dirty="0" err="1" smtClean="0">
                <a:solidFill>
                  <a:srgbClr val="CF0202"/>
                </a:solidFill>
              </a:rPr>
              <a:t>mnożenie</a:t>
            </a:r>
            <a:r>
              <a:rPr lang="cs-CZ" dirty="0" smtClean="0">
                <a:solidFill>
                  <a:srgbClr val="CF0202"/>
                </a:solidFill>
              </a:rPr>
              <a:t> </a:t>
            </a:r>
            <a:endParaRPr lang="cs-CZ" dirty="0">
              <a:solidFill>
                <a:srgbClr val="CF0202"/>
              </a:solidFill>
            </a:endParaRPr>
          </a:p>
          <a:p>
            <a:endParaRPr lang="pl-PL" dirty="0">
              <a:solidFill>
                <a:srgbClr val="CF0202"/>
              </a:solidFill>
            </a:endParaRPr>
          </a:p>
          <a:p>
            <a:endParaRPr lang="cs-CZ" dirty="0" smtClean="0"/>
          </a:p>
        </p:txBody>
      </p:sp>
      <p:sp>
        <p:nvSpPr>
          <p:cNvPr id="6" name="PoleTekstowe 5"/>
          <p:cNvSpPr txBox="1"/>
          <p:nvPr/>
        </p:nvSpPr>
        <p:spPr>
          <a:xfrm rot="21430727">
            <a:off x="5957328" y="5842208"/>
            <a:ext cx="1145203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300" b="1" dirty="0" smtClean="0">
                <a:latin typeface="Apple Chancery"/>
                <a:cs typeface="Apple Chancery"/>
              </a:rPr>
              <a:t>3(x-y)=3x-3y</a:t>
            </a:r>
            <a:endParaRPr lang="pl-PL" sz="1300" b="1" dirty="0">
              <a:latin typeface="Apple Chancery"/>
              <a:cs typeface="Apple Chancery"/>
            </a:endParaRPr>
          </a:p>
        </p:txBody>
      </p:sp>
      <p:sp>
        <p:nvSpPr>
          <p:cNvPr id="8" name="pole tekstowe 7"/>
          <p:cNvSpPr txBox="1"/>
          <p:nvPr/>
        </p:nvSpPr>
        <p:spPr>
          <a:xfrm>
            <a:off x="6087787" y="1895165"/>
            <a:ext cx="90984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dirty="0" smtClean="0">
                <a:latin typeface="Microsoft Sans Serif"/>
                <a:ea typeface="+mn-ea"/>
                <a:cs typeface="Microsoft Sans Serif"/>
              </a:rPr>
              <a:t>3+5=8</a:t>
            </a:r>
            <a:endParaRPr lang="pl-PL" dirty="0">
              <a:latin typeface="Microsoft Sans Serif"/>
              <a:ea typeface="+mn-ea"/>
              <a:cs typeface="Microsoft Sans Serif"/>
            </a:endParaRPr>
          </a:p>
        </p:txBody>
      </p:sp>
      <p:sp>
        <p:nvSpPr>
          <p:cNvPr id="11" name="pole tekstowe 7"/>
          <p:cNvSpPr txBox="1"/>
          <p:nvPr/>
        </p:nvSpPr>
        <p:spPr>
          <a:xfrm>
            <a:off x="7368594" y="1895165"/>
            <a:ext cx="781471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dirty="0" smtClean="0">
                <a:solidFill>
                  <a:srgbClr val="CF0202"/>
                </a:solidFill>
                <a:latin typeface="Microsoft Sans Serif"/>
                <a:ea typeface="+mn-ea"/>
                <a:cs typeface="Microsoft Sans Serif"/>
              </a:rPr>
              <a:t>8-5=3</a:t>
            </a:r>
            <a:endParaRPr lang="pl-PL" dirty="0">
              <a:solidFill>
                <a:srgbClr val="CF0202"/>
              </a:solidFill>
              <a:latin typeface="Microsoft Sans Serif"/>
              <a:ea typeface="+mn-ea"/>
              <a:cs typeface="Microsoft Sans Serif"/>
            </a:endParaRPr>
          </a:p>
        </p:txBody>
      </p:sp>
      <p:sp>
        <p:nvSpPr>
          <p:cNvPr id="15" name="pole tekstowe 7"/>
          <p:cNvSpPr txBox="1"/>
          <p:nvPr/>
        </p:nvSpPr>
        <p:spPr>
          <a:xfrm>
            <a:off x="6074419" y="2332280"/>
            <a:ext cx="909849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dirty="0" smtClean="0">
                <a:latin typeface="Microsoft Sans Serif"/>
                <a:ea typeface="+mn-ea"/>
                <a:cs typeface="Microsoft Sans Serif"/>
              </a:rPr>
              <a:t>12-3=9</a:t>
            </a:r>
            <a:endParaRPr lang="pl-PL" dirty="0">
              <a:latin typeface="Microsoft Sans Serif"/>
              <a:ea typeface="+mn-ea"/>
              <a:cs typeface="Microsoft Sans Serif"/>
            </a:endParaRPr>
          </a:p>
        </p:txBody>
      </p:sp>
      <p:sp>
        <p:nvSpPr>
          <p:cNvPr id="17" name="pole tekstowe 7"/>
          <p:cNvSpPr txBox="1"/>
          <p:nvPr/>
        </p:nvSpPr>
        <p:spPr>
          <a:xfrm>
            <a:off x="7356143" y="2332280"/>
            <a:ext cx="967783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dirty="0" smtClean="0">
                <a:solidFill>
                  <a:srgbClr val="CF0202"/>
                </a:solidFill>
                <a:latin typeface="Microsoft Sans Serif"/>
                <a:ea typeface="+mn-ea"/>
                <a:cs typeface="Microsoft Sans Serif"/>
              </a:rPr>
              <a:t>9+3=12</a:t>
            </a:r>
            <a:endParaRPr lang="pl-PL" dirty="0">
              <a:solidFill>
                <a:srgbClr val="CF0202"/>
              </a:solidFill>
              <a:latin typeface="Microsoft Sans Serif"/>
              <a:ea typeface="+mn-ea"/>
              <a:cs typeface="Microsoft Sans Serif"/>
            </a:endParaRPr>
          </a:p>
        </p:txBody>
      </p:sp>
      <p:sp>
        <p:nvSpPr>
          <p:cNvPr id="26" name="pole tekstowe 7"/>
          <p:cNvSpPr txBox="1"/>
          <p:nvPr/>
        </p:nvSpPr>
        <p:spPr>
          <a:xfrm>
            <a:off x="6087787" y="2752245"/>
            <a:ext cx="903387" cy="369332"/>
          </a:xfrm>
          <a:prstGeom prst="rect">
            <a:avLst/>
          </a:prstGeom>
          <a:noFill/>
        </p:spPr>
        <p:txBody>
          <a:bodyPr wrap="none" anchor="t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dirty="0" smtClean="0">
                <a:latin typeface="Microsoft Sans Serif"/>
                <a:cs typeface="Microsoft Sans Serif"/>
              </a:rPr>
              <a:t>4</a:t>
            </a:r>
            <a:r>
              <a:rPr lang="pl-PL" sz="1200" dirty="0" smtClean="0">
                <a:latin typeface="Microsoft Sans Serif"/>
                <a:ea typeface="Wingdings"/>
                <a:cs typeface="Microsoft Sans Serif"/>
                <a:sym typeface="Wingdings"/>
              </a:rPr>
              <a:t></a:t>
            </a:r>
            <a:r>
              <a:rPr lang="pl-PL" dirty="0" smtClean="0">
                <a:latin typeface="Microsoft Sans Serif"/>
                <a:cs typeface="Microsoft Sans Serif"/>
              </a:rPr>
              <a:t>5=20</a:t>
            </a:r>
            <a:endParaRPr lang="pl-PL" dirty="0">
              <a:latin typeface="Microsoft Sans Serif"/>
              <a:cs typeface="Microsoft Sans Serif"/>
            </a:endParaRPr>
          </a:p>
        </p:txBody>
      </p:sp>
      <p:sp>
        <p:nvSpPr>
          <p:cNvPr id="27" name="pole tekstowe 7"/>
          <p:cNvSpPr txBox="1"/>
          <p:nvPr/>
        </p:nvSpPr>
        <p:spPr>
          <a:xfrm>
            <a:off x="7368594" y="2752245"/>
            <a:ext cx="897113" cy="369332"/>
          </a:xfrm>
          <a:prstGeom prst="rect">
            <a:avLst/>
          </a:prstGeom>
          <a:noFill/>
        </p:spPr>
        <p:txBody>
          <a:bodyPr wrap="none" anchor="t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dirty="0" smtClean="0">
                <a:solidFill>
                  <a:srgbClr val="CF0202"/>
                </a:solidFill>
                <a:latin typeface="Microsoft Sans Serif"/>
                <a:ea typeface="+mn-ea"/>
                <a:cs typeface="Microsoft Sans Serif"/>
              </a:rPr>
              <a:t>20:5=4</a:t>
            </a:r>
            <a:endParaRPr lang="pl-PL" dirty="0">
              <a:solidFill>
                <a:srgbClr val="CF0202"/>
              </a:solidFill>
              <a:latin typeface="Microsoft Sans Serif"/>
              <a:ea typeface="+mn-ea"/>
              <a:cs typeface="Microsoft Sans Serif"/>
            </a:endParaRPr>
          </a:p>
        </p:txBody>
      </p:sp>
      <p:sp>
        <p:nvSpPr>
          <p:cNvPr id="28" name="pole tekstowe 7"/>
          <p:cNvSpPr txBox="1"/>
          <p:nvPr/>
        </p:nvSpPr>
        <p:spPr>
          <a:xfrm>
            <a:off x="6087787" y="3168637"/>
            <a:ext cx="897113" cy="369332"/>
          </a:xfrm>
          <a:prstGeom prst="rect">
            <a:avLst/>
          </a:prstGeom>
          <a:noFill/>
        </p:spPr>
        <p:txBody>
          <a:bodyPr wrap="none" anchor="t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dirty="0" smtClean="0">
                <a:latin typeface="Microsoft Sans Serif"/>
                <a:ea typeface="+mn-ea"/>
                <a:cs typeface="Microsoft Sans Serif"/>
              </a:rPr>
              <a:t>56:7=8</a:t>
            </a:r>
            <a:endParaRPr lang="pl-PL" dirty="0">
              <a:latin typeface="Microsoft Sans Serif"/>
              <a:ea typeface="+mn-ea"/>
              <a:cs typeface="Microsoft Sans Serif"/>
            </a:endParaRPr>
          </a:p>
        </p:txBody>
      </p:sp>
      <p:sp>
        <p:nvSpPr>
          <p:cNvPr id="29" name="pole tekstowe 7"/>
          <p:cNvSpPr txBox="1"/>
          <p:nvPr/>
        </p:nvSpPr>
        <p:spPr>
          <a:xfrm>
            <a:off x="7370495" y="3179304"/>
            <a:ext cx="903387" cy="369332"/>
          </a:xfrm>
          <a:prstGeom prst="rect">
            <a:avLst/>
          </a:prstGeom>
          <a:noFill/>
        </p:spPr>
        <p:txBody>
          <a:bodyPr wrap="none" anchor="t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dirty="0" smtClean="0">
                <a:solidFill>
                  <a:srgbClr val="CF0202"/>
                </a:solidFill>
                <a:latin typeface="Microsoft Sans Serif"/>
                <a:cs typeface="Microsoft Sans Serif"/>
              </a:rPr>
              <a:t>8</a:t>
            </a:r>
            <a:r>
              <a:rPr lang="pl-PL" sz="1200" dirty="0" smtClean="0">
                <a:solidFill>
                  <a:srgbClr val="CF0202"/>
                </a:solidFill>
                <a:latin typeface="Microsoft Sans Serif"/>
                <a:ea typeface="Wingdings"/>
                <a:cs typeface="Microsoft Sans Serif"/>
                <a:sym typeface="Wingdings"/>
              </a:rPr>
              <a:t></a:t>
            </a:r>
            <a:r>
              <a:rPr lang="pl-PL" dirty="0" smtClean="0">
                <a:solidFill>
                  <a:srgbClr val="CF0202"/>
                </a:solidFill>
                <a:latin typeface="Microsoft Sans Serif"/>
                <a:cs typeface="Microsoft Sans Serif"/>
              </a:rPr>
              <a:t>7=56</a:t>
            </a:r>
            <a:endParaRPr lang="pl-PL" dirty="0">
              <a:solidFill>
                <a:srgbClr val="CF0202"/>
              </a:solidFill>
              <a:latin typeface="Microsoft Sans Serif"/>
              <a:cs typeface="Microsoft Sans Serif"/>
            </a:endParaRPr>
          </a:p>
        </p:txBody>
      </p:sp>
    </p:spTree>
    <p:extLst>
      <p:ext uri="{BB962C8B-B14F-4D97-AF65-F5344CB8AC3E}">
        <p14:creationId xmlns:p14="http://schemas.microsoft.com/office/powerpoint/2010/main" val="4547952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1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1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1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1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"/>
                            </p:stCondLst>
                            <p:childTnLst>
                              <p:par>
                                <p:cTn id="76" presetID="1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00"/>
                            </p:stCondLst>
                            <p:childTnLst>
                              <p:par>
                                <p:cTn id="87" presetID="1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8" grpId="0" uiExpand="1"/>
      <p:bldP spid="11" grpId="0" uiExpand="1"/>
      <p:bldP spid="15" grpId="0"/>
      <p:bldP spid="17" grpId="0"/>
      <p:bldP spid="26" grpId="0"/>
      <p:bldP spid="27" grpId="0"/>
      <p:bldP spid="28" grpId="0"/>
      <p:bldP spid="2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Obraz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6" t="46828" r="1988" b="3107"/>
          <a:stretch/>
        </p:blipFill>
        <p:spPr bwMode="auto">
          <a:xfrm>
            <a:off x="494641" y="3265560"/>
            <a:ext cx="5250865" cy="2727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0" y="396217"/>
            <a:ext cx="8913813" cy="914400"/>
          </a:xfrm>
          <a:solidFill>
            <a:srgbClr val="54244D"/>
          </a:solidFill>
        </p:spPr>
        <p:txBody>
          <a:bodyPr/>
          <a:lstStyle/>
          <a:p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29985" y="1637294"/>
            <a:ext cx="7694686" cy="528131"/>
          </a:xfrm>
        </p:spPr>
        <p:txBody>
          <a:bodyPr>
            <a:noAutofit/>
          </a:bodyPr>
          <a:lstStyle/>
          <a:p>
            <a:r>
              <a:rPr lang="pl-PL" dirty="0"/>
              <a:t>działaniem odwrotnym do mnożenia jednomianu przez </a:t>
            </a:r>
            <a:r>
              <a:rPr lang="pl-PL" dirty="0" smtClean="0"/>
              <a:t>sumę algebraiczn</a:t>
            </a:r>
            <a:r>
              <a:rPr lang="pl-PL" dirty="0"/>
              <a:t>ą</a:t>
            </a:r>
          </a:p>
        </p:txBody>
      </p:sp>
      <p:pic>
        <p:nvPicPr>
          <p:cNvPr id="4" name="Obraz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6" t="46828" r="1988" b="3107"/>
          <a:stretch/>
        </p:blipFill>
        <p:spPr bwMode="auto">
          <a:xfrm>
            <a:off x="3636211" y="3265560"/>
            <a:ext cx="5250865" cy="2727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Obraz 4" descr="skd181973sd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6719" y="4806514"/>
            <a:ext cx="1602267" cy="2063937"/>
          </a:xfrm>
          <a:prstGeom prst="rect">
            <a:avLst/>
          </a:prstGeom>
        </p:spPr>
      </p:pic>
      <p:sp>
        <p:nvSpPr>
          <p:cNvPr id="6" name="PoleTekstowe 5"/>
          <p:cNvSpPr txBox="1"/>
          <p:nvPr/>
        </p:nvSpPr>
        <p:spPr>
          <a:xfrm rot="21430727">
            <a:off x="5957328" y="5842208"/>
            <a:ext cx="1145203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300" b="1" dirty="0" smtClean="0">
                <a:latin typeface="Apple Chancery"/>
                <a:cs typeface="Apple Chancery"/>
              </a:rPr>
              <a:t>3(x-y)=3x-3y</a:t>
            </a:r>
            <a:endParaRPr lang="pl-PL" sz="1300" b="1" dirty="0">
              <a:latin typeface="Apple Chancery"/>
              <a:cs typeface="Apple Chancery"/>
            </a:endParaRPr>
          </a:p>
        </p:txBody>
      </p:sp>
      <p:pic>
        <p:nvPicPr>
          <p:cNvPr id="7" name="Obraz 6" descr="skd186475sdc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0653" y="5941380"/>
            <a:ext cx="777255" cy="720904"/>
          </a:xfrm>
          <a:prstGeom prst="rect">
            <a:avLst/>
          </a:prstGeom>
        </p:spPr>
      </p:pic>
      <p:sp>
        <p:nvSpPr>
          <p:cNvPr id="8" name="pole tekstowe 7"/>
          <p:cNvSpPr txBox="1"/>
          <p:nvPr/>
        </p:nvSpPr>
        <p:spPr>
          <a:xfrm>
            <a:off x="2314611" y="3543223"/>
            <a:ext cx="239198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400" spc="200" dirty="0" smtClean="0">
                <a:latin typeface="Microsoft Sans Serif"/>
                <a:ea typeface="+mn-ea"/>
                <a:cs typeface="Microsoft Sans Serif"/>
              </a:rPr>
              <a:t>3(x-y)=3x-3y</a:t>
            </a:r>
            <a:endParaRPr lang="pl-PL" sz="2400" spc="200" dirty="0">
              <a:latin typeface="Microsoft Sans Serif"/>
              <a:ea typeface="+mn-ea"/>
              <a:cs typeface="Microsoft Sans Serif"/>
            </a:endParaRPr>
          </a:p>
        </p:txBody>
      </p:sp>
      <p:sp>
        <p:nvSpPr>
          <p:cNvPr id="30" name="pole tekstowe 7"/>
          <p:cNvSpPr txBox="1"/>
          <p:nvPr/>
        </p:nvSpPr>
        <p:spPr>
          <a:xfrm>
            <a:off x="2325231" y="4169467"/>
            <a:ext cx="291605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400" spc="200" dirty="0" smtClean="0">
                <a:latin typeface="Microsoft Sans Serif"/>
                <a:cs typeface="Microsoft Sans Serif"/>
              </a:rPr>
              <a:t>3x-3y=3</a:t>
            </a:r>
            <a:r>
              <a:rPr lang="pl-PL" spc="200" dirty="0" smtClean="0">
                <a:latin typeface="Microsoft Sans Serif"/>
                <a:ea typeface="Wingdings"/>
                <a:cs typeface="Microsoft Sans Serif"/>
                <a:sym typeface="Wingdings"/>
              </a:rPr>
              <a:t></a:t>
            </a:r>
            <a:r>
              <a:rPr lang="pl-PL" sz="2400" spc="200" dirty="0" smtClean="0">
                <a:latin typeface="Microsoft Sans Serif"/>
                <a:ea typeface="Wingdings"/>
                <a:cs typeface="Microsoft Sans Serif"/>
                <a:sym typeface="Wingdings"/>
              </a:rPr>
              <a:t>x-3</a:t>
            </a:r>
            <a:r>
              <a:rPr lang="pl-PL" spc="200" dirty="0" smtClean="0">
                <a:latin typeface="Microsoft Sans Serif"/>
                <a:ea typeface="Wingdings"/>
                <a:cs typeface="Microsoft Sans Serif"/>
                <a:sym typeface="Wingdings"/>
              </a:rPr>
              <a:t></a:t>
            </a:r>
            <a:r>
              <a:rPr lang="pl-PL" sz="2400" spc="200" dirty="0" smtClean="0">
                <a:latin typeface="Microsoft Sans Serif"/>
                <a:ea typeface="Wingdings"/>
                <a:cs typeface="Microsoft Sans Serif"/>
                <a:sym typeface="Wingdings"/>
              </a:rPr>
              <a:t>y=</a:t>
            </a:r>
            <a:endParaRPr lang="pl-PL" sz="2400" spc="200" dirty="0">
              <a:latin typeface="Microsoft Sans Serif"/>
              <a:cs typeface="Microsoft Sans Serif"/>
            </a:endParaRPr>
          </a:p>
        </p:txBody>
      </p:sp>
      <p:sp>
        <p:nvSpPr>
          <p:cNvPr id="13" name="Objaśnienie owalne 12"/>
          <p:cNvSpPr/>
          <p:nvPr/>
        </p:nvSpPr>
        <p:spPr>
          <a:xfrm>
            <a:off x="692851" y="5154747"/>
            <a:ext cx="2603407" cy="1164155"/>
          </a:xfrm>
          <a:prstGeom prst="wedgeEllipseCallout">
            <a:avLst>
              <a:gd name="adj1" fmla="val 59402"/>
              <a:gd name="adj2" fmla="val -86631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rgbClr val="54244D"/>
                </a:solidFill>
              </a:rPr>
              <a:t>podkreślamy </a:t>
            </a:r>
            <a:r>
              <a:rPr lang="pl-PL" dirty="0">
                <a:solidFill>
                  <a:srgbClr val="54244D"/>
                </a:solidFill>
              </a:rPr>
              <a:t>wspólny czynnik </a:t>
            </a:r>
          </a:p>
        </p:txBody>
      </p:sp>
      <p:sp>
        <p:nvSpPr>
          <p:cNvPr id="39" name="pole tekstowe 7"/>
          <p:cNvSpPr txBox="1"/>
          <p:nvPr/>
        </p:nvSpPr>
        <p:spPr>
          <a:xfrm>
            <a:off x="4807359" y="4177929"/>
            <a:ext cx="13216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400" spc="200" dirty="0" smtClean="0">
                <a:latin typeface="Microsoft Sans Serif"/>
                <a:ea typeface="Wingdings"/>
                <a:cs typeface="Microsoft Sans Serif"/>
                <a:sym typeface="Wingdings"/>
              </a:rPr>
              <a:t>3(x-y)</a:t>
            </a:r>
            <a:endParaRPr lang="pl-PL" sz="2400" spc="200" dirty="0">
              <a:latin typeface="Microsoft Sans Serif"/>
              <a:cs typeface="Microsoft Sans Serif"/>
            </a:endParaRPr>
          </a:p>
        </p:txBody>
      </p:sp>
      <p:sp>
        <p:nvSpPr>
          <p:cNvPr id="40" name="Symbol zastępczy zawartości 2"/>
          <p:cNvSpPr txBox="1">
            <a:spLocks/>
          </p:cNvSpPr>
          <p:nvPr/>
        </p:nvSpPr>
        <p:spPr>
          <a:xfrm>
            <a:off x="690921" y="2567943"/>
            <a:ext cx="6615375" cy="52813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Char char="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Char char="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35050" indent="-34925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Wingdings 2" pitchFamily="18" charset="2"/>
              <a:buChar char="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-33655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Char char="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720850" indent="-34925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Wingdings 2" pitchFamily="18" charset="2"/>
              <a:buChar char="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055813" indent="-344488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Char char="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398713" indent="-344488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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743200" indent="-344488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Char char="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087688" indent="-344488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"/>
              <a:defRPr lang="en-US" sz="18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dirty="0">
                <a:solidFill>
                  <a:srgbClr val="CF0202"/>
                </a:solidFill>
              </a:rPr>
              <a:t>j</a:t>
            </a:r>
            <a:r>
              <a:rPr lang="pl-PL" dirty="0" smtClean="0">
                <a:solidFill>
                  <a:srgbClr val="CF0202"/>
                </a:solidFill>
              </a:rPr>
              <a:t>est </a:t>
            </a:r>
            <a:r>
              <a:rPr lang="pl-PL" dirty="0">
                <a:solidFill>
                  <a:srgbClr val="CF0202"/>
                </a:solidFill>
              </a:rPr>
              <a:t>wyłączanie wspólnego czynnika </a:t>
            </a:r>
            <a:r>
              <a:rPr lang="pl-PL" dirty="0" smtClean="0">
                <a:solidFill>
                  <a:srgbClr val="CF0202"/>
                </a:solidFill>
              </a:rPr>
              <a:t>przed </a:t>
            </a:r>
            <a:r>
              <a:rPr lang="pl-PL" dirty="0">
                <a:solidFill>
                  <a:srgbClr val="CF0202"/>
                </a:solidFill>
              </a:rPr>
              <a:t>nawias</a:t>
            </a:r>
            <a:r>
              <a:rPr lang="cs-CZ" dirty="0">
                <a:solidFill>
                  <a:srgbClr val="CF0202"/>
                </a:solidFill>
              </a:rPr>
              <a:t> </a:t>
            </a:r>
            <a:endParaRPr lang="pl-PL" dirty="0">
              <a:solidFill>
                <a:srgbClr val="CF0202"/>
              </a:solidFill>
            </a:endParaRPr>
          </a:p>
        </p:txBody>
      </p:sp>
      <p:sp>
        <p:nvSpPr>
          <p:cNvPr id="41" name="Objaśnienie owalne 40"/>
          <p:cNvSpPr/>
          <p:nvPr/>
        </p:nvSpPr>
        <p:spPr>
          <a:xfrm>
            <a:off x="5967282" y="3265560"/>
            <a:ext cx="2603407" cy="1164155"/>
          </a:xfrm>
          <a:prstGeom prst="wedgeEllipseCallout">
            <a:avLst>
              <a:gd name="adj1" fmla="val -49853"/>
              <a:gd name="adj2" fmla="val 46713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rgbClr val="54244D"/>
                </a:solidFill>
              </a:rPr>
              <a:t>wyłączamy go przed nawias</a:t>
            </a:r>
            <a:endParaRPr lang="pl-PL" dirty="0">
              <a:solidFill>
                <a:srgbClr val="54244D"/>
              </a:solidFill>
            </a:endParaRPr>
          </a:p>
        </p:txBody>
      </p:sp>
      <p:grpSp>
        <p:nvGrpSpPr>
          <p:cNvPr id="9" name="Grupa 8"/>
          <p:cNvGrpSpPr/>
          <p:nvPr/>
        </p:nvGrpSpPr>
        <p:grpSpPr>
          <a:xfrm>
            <a:off x="3414799" y="4552682"/>
            <a:ext cx="921858" cy="116793"/>
            <a:chOff x="3414799" y="4552682"/>
            <a:chExt cx="921858" cy="116793"/>
          </a:xfrm>
        </p:grpSpPr>
        <p:sp>
          <p:nvSpPr>
            <p:cNvPr id="37" name="Minus 36"/>
            <p:cNvSpPr/>
            <p:nvPr/>
          </p:nvSpPr>
          <p:spPr>
            <a:xfrm>
              <a:off x="3414799" y="4552682"/>
              <a:ext cx="291072" cy="116793"/>
            </a:xfrm>
            <a:prstGeom prst="mathMinus">
              <a:avLst/>
            </a:prstGeom>
            <a:solidFill>
              <a:srgbClr val="CF0202"/>
            </a:solidFill>
            <a:ln>
              <a:solidFill>
                <a:srgbClr val="CF020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>
                <a:ln>
                  <a:solidFill>
                    <a:srgbClr val="CF0202"/>
                  </a:solidFill>
                </a:ln>
                <a:solidFill>
                  <a:srgbClr val="CF0202"/>
                </a:solidFill>
              </a:endParaRPr>
            </a:p>
          </p:txBody>
        </p:sp>
        <p:sp>
          <p:nvSpPr>
            <p:cNvPr id="43" name="Minus 42"/>
            <p:cNvSpPr/>
            <p:nvPr/>
          </p:nvSpPr>
          <p:spPr>
            <a:xfrm>
              <a:off x="4045585" y="4552682"/>
              <a:ext cx="291072" cy="116793"/>
            </a:xfrm>
            <a:prstGeom prst="mathMinus">
              <a:avLst/>
            </a:prstGeom>
            <a:solidFill>
              <a:srgbClr val="CF0202"/>
            </a:solidFill>
            <a:ln>
              <a:solidFill>
                <a:srgbClr val="CF020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>
                <a:ln>
                  <a:solidFill>
                    <a:srgbClr val="CF0202"/>
                  </a:solidFill>
                </a:ln>
                <a:solidFill>
                  <a:srgbClr val="CF0202"/>
                </a:solidFill>
              </a:endParaRPr>
            </a:p>
          </p:txBody>
        </p:sp>
      </p:grpSp>
      <p:sp>
        <p:nvSpPr>
          <p:cNvPr id="46" name="Minus 45"/>
          <p:cNvSpPr/>
          <p:nvPr/>
        </p:nvSpPr>
        <p:spPr>
          <a:xfrm>
            <a:off x="4823037" y="4552682"/>
            <a:ext cx="291072" cy="116793"/>
          </a:xfrm>
          <a:prstGeom prst="mathMinus">
            <a:avLst/>
          </a:prstGeom>
          <a:solidFill>
            <a:srgbClr val="CF0202"/>
          </a:solidFill>
          <a:ln>
            <a:solidFill>
              <a:srgbClr val="CF020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ln>
                <a:solidFill>
                  <a:srgbClr val="CF0202"/>
                </a:solidFill>
              </a:ln>
              <a:solidFill>
                <a:srgbClr val="CF020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24752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1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"/>
                            </p:stCondLst>
                            <p:childTnLst>
                              <p:par>
                                <p:cTn id="30" presetID="1" presetClass="entr" presetSubtype="0" fill="hold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1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/>
      <p:bldP spid="30" grpId="0"/>
      <p:bldP spid="13" grpId="1" animBg="1"/>
      <p:bldP spid="39" grpId="0"/>
      <p:bldP spid="40" grpId="0"/>
      <p:bldP spid="41" grpId="1" animBg="1"/>
      <p:bldP spid="4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Obraz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6" t="28598" r="1988" b="3108"/>
          <a:stretch/>
        </p:blipFill>
        <p:spPr bwMode="auto">
          <a:xfrm>
            <a:off x="496062" y="2272632"/>
            <a:ext cx="5250865" cy="37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0" y="396217"/>
            <a:ext cx="8913813" cy="914400"/>
          </a:xfrm>
          <a:solidFill>
            <a:srgbClr val="54244D"/>
          </a:solidFill>
        </p:spPr>
        <p:txBody>
          <a:bodyPr/>
          <a:lstStyle/>
          <a:p>
            <a:r>
              <a:rPr lang="pl-PL" dirty="0" smtClean="0"/>
              <a:t>Ćwiczenia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39867" y="1637294"/>
            <a:ext cx="8464155" cy="52813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l-PL" dirty="0"/>
              <a:t>Wyłącz wspólny czynnik przed nawias</a:t>
            </a:r>
            <a:r>
              <a:rPr lang="cs-CZ" dirty="0"/>
              <a:t> </a:t>
            </a:r>
            <a:endParaRPr lang="pl-PL" dirty="0"/>
          </a:p>
        </p:txBody>
      </p:sp>
      <p:pic>
        <p:nvPicPr>
          <p:cNvPr id="4" name="Obraz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6" t="28598" r="1988" b="3108"/>
          <a:stretch/>
        </p:blipFill>
        <p:spPr bwMode="auto">
          <a:xfrm>
            <a:off x="3662947" y="2272632"/>
            <a:ext cx="5250865" cy="37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Obraz 4" descr="skd181973sd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6719" y="4806514"/>
            <a:ext cx="1602267" cy="2063937"/>
          </a:xfrm>
          <a:prstGeom prst="rect">
            <a:avLst/>
          </a:prstGeom>
        </p:spPr>
      </p:pic>
      <p:sp>
        <p:nvSpPr>
          <p:cNvPr id="6" name="PoleTekstowe 5"/>
          <p:cNvSpPr txBox="1"/>
          <p:nvPr/>
        </p:nvSpPr>
        <p:spPr>
          <a:xfrm rot="21430727">
            <a:off x="5957328" y="5842208"/>
            <a:ext cx="1145203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300" b="1" dirty="0" smtClean="0">
                <a:latin typeface="Apple Chancery"/>
                <a:cs typeface="Apple Chancery"/>
              </a:rPr>
              <a:t>3(x-y)=3x-3y</a:t>
            </a:r>
            <a:endParaRPr lang="pl-PL" sz="1300" b="1" dirty="0">
              <a:latin typeface="Apple Chancery"/>
              <a:cs typeface="Apple Chancery"/>
            </a:endParaRPr>
          </a:p>
        </p:txBody>
      </p:sp>
      <p:pic>
        <p:nvPicPr>
          <p:cNvPr id="7" name="Obraz 6" descr="skd186475sdc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0653" y="5941380"/>
            <a:ext cx="777255" cy="720904"/>
          </a:xfrm>
          <a:prstGeom prst="rect">
            <a:avLst/>
          </a:prstGeom>
        </p:spPr>
      </p:pic>
      <p:sp>
        <p:nvSpPr>
          <p:cNvPr id="8" name="pole tekstowe 7"/>
          <p:cNvSpPr txBox="1"/>
          <p:nvPr/>
        </p:nvSpPr>
        <p:spPr>
          <a:xfrm>
            <a:off x="1025043" y="2500487"/>
            <a:ext cx="239198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400" spc="200" dirty="0" smtClean="0">
                <a:solidFill>
                  <a:srgbClr val="54244D"/>
                </a:solidFill>
                <a:latin typeface="Microsoft Sans Serif"/>
                <a:ea typeface="+mn-ea"/>
                <a:cs typeface="Microsoft Sans Serif"/>
              </a:rPr>
              <a:t>4a+4b</a:t>
            </a:r>
            <a:endParaRPr lang="pl-PL" sz="2400" spc="200" dirty="0">
              <a:solidFill>
                <a:srgbClr val="54244D"/>
              </a:solidFill>
              <a:latin typeface="Microsoft Sans Serif"/>
              <a:ea typeface="+mn-ea"/>
              <a:cs typeface="Microsoft Sans Serif"/>
            </a:endParaRPr>
          </a:p>
        </p:txBody>
      </p:sp>
      <p:sp>
        <p:nvSpPr>
          <p:cNvPr id="21" name="pole tekstowe 7"/>
          <p:cNvSpPr txBox="1"/>
          <p:nvPr/>
        </p:nvSpPr>
        <p:spPr>
          <a:xfrm>
            <a:off x="1011675" y="3128805"/>
            <a:ext cx="239198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400" spc="200" dirty="0" smtClean="0">
                <a:solidFill>
                  <a:srgbClr val="54244D"/>
                </a:solidFill>
                <a:latin typeface="Microsoft Sans Serif"/>
                <a:ea typeface="+mn-ea"/>
                <a:cs typeface="Microsoft Sans Serif"/>
              </a:rPr>
              <a:t>2c-2d</a:t>
            </a:r>
            <a:endParaRPr lang="pl-PL" sz="2400" spc="200" dirty="0">
              <a:solidFill>
                <a:srgbClr val="54244D"/>
              </a:solidFill>
              <a:latin typeface="Microsoft Sans Serif"/>
              <a:ea typeface="+mn-ea"/>
              <a:cs typeface="Microsoft Sans Serif"/>
            </a:endParaRPr>
          </a:p>
        </p:txBody>
      </p:sp>
      <p:sp>
        <p:nvSpPr>
          <p:cNvPr id="22" name="pole tekstowe 7"/>
          <p:cNvSpPr txBox="1"/>
          <p:nvPr/>
        </p:nvSpPr>
        <p:spPr>
          <a:xfrm>
            <a:off x="1011675" y="3757123"/>
            <a:ext cx="239198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400" spc="200" dirty="0" err="1">
                <a:solidFill>
                  <a:srgbClr val="54244D"/>
                </a:solidFill>
                <a:latin typeface="Microsoft Sans Serif"/>
                <a:cs typeface="Microsoft Sans Serif"/>
              </a:rPr>
              <a:t>a</a:t>
            </a:r>
            <a:r>
              <a:rPr lang="pl-PL" sz="2400" spc="200" dirty="0" err="1" smtClean="0">
                <a:solidFill>
                  <a:srgbClr val="54244D"/>
                </a:solidFill>
                <a:latin typeface="Microsoft Sans Serif"/>
                <a:ea typeface="+mn-ea"/>
                <a:cs typeface="Microsoft Sans Serif"/>
              </a:rPr>
              <a:t>x-ay</a:t>
            </a:r>
            <a:endParaRPr lang="pl-PL" sz="2400" spc="200" dirty="0">
              <a:solidFill>
                <a:srgbClr val="54244D"/>
              </a:solidFill>
              <a:latin typeface="Microsoft Sans Serif"/>
              <a:ea typeface="+mn-ea"/>
              <a:cs typeface="Microsoft Sans Serif"/>
            </a:endParaRPr>
          </a:p>
        </p:txBody>
      </p:sp>
      <p:sp>
        <p:nvSpPr>
          <p:cNvPr id="23" name="pole tekstowe 7"/>
          <p:cNvSpPr txBox="1"/>
          <p:nvPr/>
        </p:nvSpPr>
        <p:spPr>
          <a:xfrm>
            <a:off x="998307" y="4385548"/>
            <a:ext cx="239198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400" spc="200" dirty="0" err="1" smtClean="0">
                <a:solidFill>
                  <a:srgbClr val="54244D"/>
                </a:solidFill>
                <a:latin typeface="Microsoft Sans Serif"/>
                <a:cs typeface="Microsoft Sans Serif"/>
              </a:rPr>
              <a:t>bc+kc</a:t>
            </a:r>
            <a:endParaRPr lang="pl-PL" sz="2400" spc="200" dirty="0">
              <a:solidFill>
                <a:srgbClr val="54244D"/>
              </a:solidFill>
              <a:latin typeface="Microsoft Sans Serif"/>
              <a:cs typeface="Microsoft Sans Serif"/>
            </a:endParaRPr>
          </a:p>
        </p:txBody>
      </p:sp>
      <p:sp>
        <p:nvSpPr>
          <p:cNvPr id="24" name="pole tekstowe 7"/>
          <p:cNvSpPr txBox="1"/>
          <p:nvPr/>
        </p:nvSpPr>
        <p:spPr>
          <a:xfrm>
            <a:off x="998307" y="5053968"/>
            <a:ext cx="239198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400" spc="200" dirty="0" smtClean="0">
                <a:solidFill>
                  <a:srgbClr val="54244D"/>
                </a:solidFill>
                <a:latin typeface="Microsoft Sans Serif"/>
                <a:cs typeface="Microsoft Sans Serif"/>
              </a:rPr>
              <a:t>3+3a</a:t>
            </a:r>
            <a:endParaRPr lang="pl-PL" sz="2400" spc="200" dirty="0">
              <a:solidFill>
                <a:srgbClr val="54244D"/>
              </a:solidFill>
              <a:latin typeface="Microsoft Sans Serif"/>
              <a:cs typeface="Microsoft Sans Serif"/>
            </a:endParaRPr>
          </a:p>
        </p:txBody>
      </p:sp>
      <p:sp>
        <p:nvSpPr>
          <p:cNvPr id="25" name="pole tekstowe 7"/>
          <p:cNvSpPr txBox="1"/>
          <p:nvPr/>
        </p:nvSpPr>
        <p:spPr>
          <a:xfrm>
            <a:off x="3966093" y="2500487"/>
            <a:ext cx="239198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400" spc="200" dirty="0" smtClean="0">
                <a:solidFill>
                  <a:srgbClr val="54244D"/>
                </a:solidFill>
                <a:latin typeface="Microsoft Sans Serif"/>
                <a:cs typeface="Microsoft Sans Serif"/>
              </a:rPr>
              <a:t>7-7p</a:t>
            </a:r>
            <a:endParaRPr lang="pl-PL" sz="2400" spc="200" dirty="0">
              <a:solidFill>
                <a:srgbClr val="54244D"/>
              </a:solidFill>
              <a:latin typeface="Microsoft Sans Serif"/>
              <a:cs typeface="Microsoft Sans Serif"/>
            </a:endParaRPr>
          </a:p>
        </p:txBody>
      </p:sp>
      <p:sp>
        <p:nvSpPr>
          <p:cNvPr id="26" name="pole tekstowe 7"/>
          <p:cNvSpPr txBox="1"/>
          <p:nvPr/>
        </p:nvSpPr>
        <p:spPr>
          <a:xfrm>
            <a:off x="3966093" y="3142766"/>
            <a:ext cx="239198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400" spc="200" dirty="0" smtClean="0">
                <a:solidFill>
                  <a:srgbClr val="54244D"/>
                </a:solidFill>
                <a:latin typeface="Microsoft Sans Serif"/>
                <a:cs typeface="Microsoft Sans Serif"/>
              </a:rPr>
              <a:t>-2r-2p</a:t>
            </a:r>
            <a:endParaRPr lang="pl-PL" sz="2400" spc="200" dirty="0">
              <a:solidFill>
                <a:srgbClr val="54244D"/>
              </a:solidFill>
              <a:latin typeface="Microsoft Sans Serif"/>
              <a:cs typeface="Microsoft Sans Serif"/>
            </a:endParaRPr>
          </a:p>
        </p:txBody>
      </p:sp>
      <p:sp>
        <p:nvSpPr>
          <p:cNvPr id="27" name="pole tekstowe 7"/>
          <p:cNvSpPr txBox="1"/>
          <p:nvPr/>
        </p:nvSpPr>
        <p:spPr>
          <a:xfrm>
            <a:off x="3952725" y="3771080"/>
            <a:ext cx="239198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400" spc="200" dirty="0" smtClean="0">
                <a:solidFill>
                  <a:srgbClr val="54244D"/>
                </a:solidFill>
                <a:latin typeface="Microsoft Sans Serif"/>
                <a:cs typeface="Microsoft Sans Serif"/>
              </a:rPr>
              <a:t>-5m+5n</a:t>
            </a:r>
            <a:endParaRPr lang="pl-PL" sz="2400" spc="200" dirty="0">
              <a:solidFill>
                <a:srgbClr val="54244D"/>
              </a:solidFill>
              <a:latin typeface="Microsoft Sans Serif"/>
              <a:cs typeface="Microsoft Sans Serif"/>
            </a:endParaRPr>
          </a:p>
        </p:txBody>
      </p:sp>
      <p:sp>
        <p:nvSpPr>
          <p:cNvPr id="28" name="pole tekstowe 7"/>
          <p:cNvSpPr txBox="1"/>
          <p:nvPr/>
        </p:nvSpPr>
        <p:spPr>
          <a:xfrm>
            <a:off x="3966093" y="4398321"/>
            <a:ext cx="239198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400" spc="200" dirty="0" err="1" smtClean="0">
                <a:solidFill>
                  <a:srgbClr val="54244D"/>
                </a:solidFill>
                <a:latin typeface="Microsoft Sans Serif"/>
                <a:cs typeface="Microsoft Sans Serif"/>
              </a:rPr>
              <a:t>ab+ac-ad</a:t>
            </a:r>
            <a:endParaRPr lang="pl-PL" sz="2400" spc="200" dirty="0">
              <a:solidFill>
                <a:srgbClr val="54244D"/>
              </a:solidFill>
              <a:latin typeface="Microsoft Sans Serif"/>
              <a:cs typeface="Microsoft Sans Serif"/>
            </a:endParaRPr>
          </a:p>
        </p:txBody>
      </p:sp>
    </p:spTree>
    <p:extLst>
      <p:ext uri="{BB962C8B-B14F-4D97-AF65-F5344CB8AC3E}">
        <p14:creationId xmlns:p14="http://schemas.microsoft.com/office/powerpoint/2010/main" val="41684140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7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2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75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Obraz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6" t="31053" r="1988" b="3107"/>
          <a:stretch/>
        </p:blipFill>
        <p:spPr bwMode="auto">
          <a:xfrm>
            <a:off x="494641" y="2406316"/>
            <a:ext cx="5250865" cy="3586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0" y="396217"/>
            <a:ext cx="8913813" cy="914400"/>
          </a:xfrm>
          <a:solidFill>
            <a:srgbClr val="54244D"/>
          </a:solidFill>
        </p:spPr>
        <p:txBody>
          <a:bodyPr/>
          <a:lstStyle/>
          <a:p>
            <a:endParaRPr lang="pl-PL" dirty="0"/>
          </a:p>
        </p:txBody>
      </p:sp>
      <p:pic>
        <p:nvPicPr>
          <p:cNvPr id="4" name="Obraz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6" t="31053" r="1988" b="3107"/>
          <a:stretch/>
        </p:blipFill>
        <p:spPr bwMode="auto">
          <a:xfrm>
            <a:off x="3636211" y="2406316"/>
            <a:ext cx="5250865" cy="3586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Obraz 4" descr="skd181973sd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6719" y="4806514"/>
            <a:ext cx="1602267" cy="2063937"/>
          </a:xfrm>
          <a:prstGeom prst="rect">
            <a:avLst/>
          </a:prstGeom>
        </p:spPr>
      </p:pic>
      <p:pic>
        <p:nvPicPr>
          <p:cNvPr id="7" name="Obraz 6" descr="skd186475sdc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0653" y="5941380"/>
            <a:ext cx="777255" cy="720904"/>
          </a:xfrm>
          <a:prstGeom prst="rect">
            <a:avLst/>
          </a:prstGeom>
        </p:spPr>
      </p:pic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29985" y="1637294"/>
            <a:ext cx="7694686" cy="528131"/>
          </a:xfrm>
        </p:spPr>
        <p:txBody>
          <a:bodyPr>
            <a:noAutofit/>
          </a:bodyPr>
          <a:lstStyle/>
          <a:p>
            <a:r>
              <a:rPr lang="pl-PL" dirty="0"/>
              <a:t>czasami wspólny czynnik występuje w „ukrytej </a:t>
            </a:r>
            <a:r>
              <a:rPr lang="pl-PL" dirty="0" smtClean="0"/>
              <a:t>postaci”</a:t>
            </a:r>
            <a:r>
              <a:rPr lang="cs-CZ" dirty="0" smtClean="0"/>
              <a:t> </a:t>
            </a:r>
            <a:endParaRPr lang="pl-PL" dirty="0"/>
          </a:p>
        </p:txBody>
      </p:sp>
      <p:sp>
        <p:nvSpPr>
          <p:cNvPr id="6" name="PoleTekstowe 5"/>
          <p:cNvSpPr txBox="1"/>
          <p:nvPr/>
        </p:nvSpPr>
        <p:spPr>
          <a:xfrm rot="21430727">
            <a:off x="5957328" y="5842208"/>
            <a:ext cx="1145203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300" b="1" dirty="0" smtClean="0">
                <a:latin typeface="Apple Chancery"/>
                <a:cs typeface="Apple Chancery"/>
              </a:rPr>
              <a:t>3(x-y)=3x-3y</a:t>
            </a:r>
            <a:endParaRPr lang="pl-PL" sz="1300" b="1" dirty="0">
              <a:latin typeface="Apple Chancery"/>
              <a:cs typeface="Apple Chancery"/>
            </a:endParaRPr>
          </a:p>
        </p:txBody>
      </p:sp>
      <p:sp>
        <p:nvSpPr>
          <p:cNvPr id="8" name="pole tekstowe 7"/>
          <p:cNvSpPr txBox="1"/>
          <p:nvPr/>
        </p:nvSpPr>
        <p:spPr>
          <a:xfrm>
            <a:off x="708529" y="2500881"/>
            <a:ext cx="239198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400" spc="200" dirty="0" smtClean="0">
                <a:latin typeface="Microsoft Sans Serif"/>
                <a:ea typeface="+mn-ea"/>
                <a:cs typeface="Microsoft Sans Serif"/>
              </a:rPr>
              <a:t>2a+6b=</a:t>
            </a:r>
            <a:endParaRPr lang="pl-PL" sz="2400" spc="200" dirty="0">
              <a:latin typeface="Microsoft Sans Serif"/>
              <a:ea typeface="+mn-ea"/>
              <a:cs typeface="Microsoft Sans Serif"/>
            </a:endParaRPr>
          </a:p>
        </p:txBody>
      </p:sp>
      <p:sp>
        <p:nvSpPr>
          <p:cNvPr id="21" name="pole tekstowe 7"/>
          <p:cNvSpPr txBox="1"/>
          <p:nvPr/>
        </p:nvSpPr>
        <p:spPr>
          <a:xfrm>
            <a:off x="708529" y="2935810"/>
            <a:ext cx="564147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pl-PL" sz="2400" spc="200" dirty="0" smtClean="0">
                <a:latin typeface="Microsoft Sans Serif"/>
                <a:ea typeface="+mn-ea"/>
                <a:cs typeface="Microsoft Sans Serif"/>
              </a:rPr>
              <a:t>2a+6b=2</a:t>
            </a:r>
            <a:r>
              <a:rPr lang="pl-PL" spc="200" dirty="0">
                <a:solidFill>
                  <a:prstClr val="black"/>
                </a:solidFill>
                <a:latin typeface="Microsoft Sans Serif"/>
                <a:ea typeface="Wingdings"/>
                <a:cs typeface="Microsoft Sans Serif"/>
                <a:sym typeface="Wingdings"/>
              </a:rPr>
              <a:t></a:t>
            </a:r>
            <a:r>
              <a:rPr lang="pl-PL" sz="2400" spc="200" dirty="0" smtClean="0">
                <a:latin typeface="Microsoft Sans Serif"/>
                <a:ea typeface="+mn-ea"/>
                <a:cs typeface="Microsoft Sans Serif"/>
              </a:rPr>
              <a:t>a+6</a:t>
            </a:r>
            <a:r>
              <a:rPr lang="pl-PL" spc="200" dirty="0">
                <a:solidFill>
                  <a:prstClr val="black"/>
                </a:solidFill>
                <a:latin typeface="Microsoft Sans Serif"/>
                <a:ea typeface="Wingdings"/>
                <a:cs typeface="Microsoft Sans Serif"/>
                <a:sym typeface="Wingdings"/>
              </a:rPr>
              <a:t></a:t>
            </a:r>
            <a:r>
              <a:rPr lang="pl-PL" sz="2400" spc="200" dirty="0" smtClean="0">
                <a:latin typeface="Microsoft Sans Serif"/>
                <a:ea typeface="+mn-ea"/>
                <a:cs typeface="Microsoft Sans Serif"/>
              </a:rPr>
              <a:t>b=</a:t>
            </a:r>
            <a:endParaRPr lang="pl-PL" sz="2400" spc="200" dirty="0">
              <a:latin typeface="Microsoft Sans Serif"/>
              <a:ea typeface="+mn-ea"/>
              <a:cs typeface="Microsoft Sans Serif"/>
            </a:endParaRPr>
          </a:p>
        </p:txBody>
      </p:sp>
      <p:sp>
        <p:nvSpPr>
          <p:cNvPr id="20" name="pole tekstowe 7"/>
          <p:cNvSpPr txBox="1"/>
          <p:nvPr/>
        </p:nvSpPr>
        <p:spPr>
          <a:xfrm>
            <a:off x="708529" y="3358664"/>
            <a:ext cx="564147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pl-PL" sz="2400" spc="200" dirty="0" smtClean="0">
                <a:latin typeface="Microsoft Sans Serif"/>
                <a:ea typeface="+mn-ea"/>
                <a:cs typeface="Microsoft Sans Serif"/>
              </a:rPr>
              <a:t>2a+6b=2</a:t>
            </a:r>
            <a:r>
              <a:rPr lang="pl-PL" spc="200" dirty="0">
                <a:solidFill>
                  <a:prstClr val="black"/>
                </a:solidFill>
                <a:latin typeface="Microsoft Sans Serif"/>
                <a:ea typeface="Wingdings"/>
                <a:cs typeface="Microsoft Sans Serif"/>
                <a:sym typeface="Wingdings"/>
              </a:rPr>
              <a:t></a:t>
            </a:r>
            <a:r>
              <a:rPr lang="pl-PL" sz="2400" spc="200" dirty="0" smtClean="0">
                <a:latin typeface="Microsoft Sans Serif"/>
                <a:ea typeface="+mn-ea"/>
                <a:cs typeface="Microsoft Sans Serif"/>
              </a:rPr>
              <a:t>a+6</a:t>
            </a:r>
            <a:r>
              <a:rPr lang="pl-PL" spc="200" dirty="0">
                <a:solidFill>
                  <a:prstClr val="black"/>
                </a:solidFill>
                <a:latin typeface="Microsoft Sans Serif"/>
                <a:ea typeface="Wingdings"/>
                <a:cs typeface="Microsoft Sans Serif"/>
                <a:sym typeface="Wingdings"/>
              </a:rPr>
              <a:t></a:t>
            </a:r>
            <a:r>
              <a:rPr lang="pl-PL" sz="2400" spc="200" dirty="0" smtClean="0">
                <a:latin typeface="Microsoft Sans Serif"/>
                <a:ea typeface="+mn-ea"/>
                <a:cs typeface="Microsoft Sans Serif"/>
              </a:rPr>
              <a:t>b=2</a:t>
            </a:r>
            <a:r>
              <a:rPr lang="pl-PL" spc="200" dirty="0">
                <a:solidFill>
                  <a:prstClr val="black"/>
                </a:solidFill>
                <a:latin typeface="Microsoft Sans Serif"/>
                <a:ea typeface="Wingdings"/>
                <a:cs typeface="Microsoft Sans Serif"/>
                <a:sym typeface="Wingdings"/>
              </a:rPr>
              <a:t></a:t>
            </a:r>
            <a:r>
              <a:rPr lang="pl-PL" sz="2400" spc="200" dirty="0" smtClean="0">
                <a:latin typeface="Microsoft Sans Serif"/>
                <a:ea typeface="+mn-ea"/>
                <a:cs typeface="Microsoft Sans Serif"/>
              </a:rPr>
              <a:t>a+2</a:t>
            </a:r>
            <a:r>
              <a:rPr lang="pl-PL" spc="200" dirty="0">
                <a:solidFill>
                  <a:prstClr val="black"/>
                </a:solidFill>
                <a:latin typeface="Microsoft Sans Serif"/>
                <a:ea typeface="Wingdings"/>
                <a:cs typeface="Microsoft Sans Serif"/>
                <a:sym typeface="Wingdings"/>
              </a:rPr>
              <a:t></a:t>
            </a:r>
            <a:r>
              <a:rPr lang="pl-PL" sz="2400" spc="200" dirty="0" smtClean="0">
                <a:latin typeface="Microsoft Sans Serif"/>
                <a:ea typeface="+mn-ea"/>
                <a:cs typeface="Microsoft Sans Serif"/>
              </a:rPr>
              <a:t>3</a:t>
            </a:r>
            <a:r>
              <a:rPr lang="pl-PL" spc="200" dirty="0">
                <a:solidFill>
                  <a:prstClr val="black"/>
                </a:solidFill>
                <a:latin typeface="Microsoft Sans Serif"/>
                <a:ea typeface="Wingdings"/>
                <a:cs typeface="Microsoft Sans Serif"/>
                <a:sym typeface="Wingdings"/>
              </a:rPr>
              <a:t></a:t>
            </a:r>
            <a:r>
              <a:rPr lang="pl-PL" sz="2400" spc="200" dirty="0" smtClean="0">
                <a:latin typeface="Microsoft Sans Serif"/>
                <a:ea typeface="+mn-ea"/>
                <a:cs typeface="Microsoft Sans Serif"/>
              </a:rPr>
              <a:t>b=</a:t>
            </a:r>
            <a:endParaRPr lang="pl-PL" sz="2400" spc="200" dirty="0">
              <a:latin typeface="Microsoft Sans Serif"/>
              <a:ea typeface="+mn-ea"/>
              <a:cs typeface="Microsoft Sans Serif"/>
            </a:endParaRPr>
          </a:p>
        </p:txBody>
      </p:sp>
      <p:sp>
        <p:nvSpPr>
          <p:cNvPr id="13" name="Objaśnienie owalne 12"/>
          <p:cNvSpPr/>
          <p:nvPr/>
        </p:nvSpPr>
        <p:spPr>
          <a:xfrm>
            <a:off x="494641" y="4327323"/>
            <a:ext cx="2603407" cy="1164155"/>
          </a:xfrm>
          <a:prstGeom prst="wedgeEllipseCallout">
            <a:avLst>
              <a:gd name="adj1" fmla="val 62483"/>
              <a:gd name="adj2" fmla="val -88928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rgbClr val="54244D"/>
                </a:solidFill>
              </a:rPr>
              <a:t>podkreślamy </a:t>
            </a:r>
            <a:r>
              <a:rPr lang="pl-PL" dirty="0">
                <a:solidFill>
                  <a:srgbClr val="54244D"/>
                </a:solidFill>
              </a:rPr>
              <a:t>wspólny czynnik </a:t>
            </a:r>
          </a:p>
        </p:txBody>
      </p:sp>
      <p:grpSp>
        <p:nvGrpSpPr>
          <p:cNvPr id="9" name="Grupa 8"/>
          <p:cNvGrpSpPr/>
          <p:nvPr/>
        </p:nvGrpSpPr>
        <p:grpSpPr>
          <a:xfrm>
            <a:off x="3357931" y="3737234"/>
            <a:ext cx="1024081" cy="116793"/>
            <a:chOff x="3357931" y="3737234"/>
            <a:chExt cx="1024081" cy="116793"/>
          </a:xfrm>
        </p:grpSpPr>
        <p:sp>
          <p:nvSpPr>
            <p:cNvPr id="37" name="Minus 36"/>
            <p:cNvSpPr/>
            <p:nvPr/>
          </p:nvSpPr>
          <p:spPr>
            <a:xfrm>
              <a:off x="3357931" y="3737234"/>
              <a:ext cx="291072" cy="116793"/>
            </a:xfrm>
            <a:prstGeom prst="mathMinus">
              <a:avLst/>
            </a:prstGeom>
            <a:solidFill>
              <a:srgbClr val="CF0202"/>
            </a:solidFill>
            <a:ln>
              <a:solidFill>
                <a:srgbClr val="CF020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>
                <a:ln>
                  <a:solidFill>
                    <a:srgbClr val="CF0202"/>
                  </a:solidFill>
                </a:ln>
                <a:solidFill>
                  <a:srgbClr val="CF0202"/>
                </a:solidFill>
              </a:endParaRPr>
            </a:p>
          </p:txBody>
        </p:sp>
        <p:sp>
          <p:nvSpPr>
            <p:cNvPr id="43" name="Minus 42"/>
            <p:cNvSpPr/>
            <p:nvPr/>
          </p:nvSpPr>
          <p:spPr>
            <a:xfrm>
              <a:off x="4090940" y="3737234"/>
              <a:ext cx="291072" cy="116793"/>
            </a:xfrm>
            <a:prstGeom prst="mathMinus">
              <a:avLst/>
            </a:prstGeom>
            <a:solidFill>
              <a:srgbClr val="CF0202"/>
            </a:solidFill>
            <a:ln>
              <a:solidFill>
                <a:srgbClr val="CF020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>
                <a:ln>
                  <a:solidFill>
                    <a:srgbClr val="CF0202"/>
                  </a:solidFill>
                </a:ln>
                <a:solidFill>
                  <a:srgbClr val="CF0202"/>
                </a:solidFill>
              </a:endParaRPr>
            </a:p>
          </p:txBody>
        </p:sp>
      </p:grpSp>
      <p:sp>
        <p:nvSpPr>
          <p:cNvPr id="41" name="Objaśnienie owalne 40"/>
          <p:cNvSpPr/>
          <p:nvPr/>
        </p:nvSpPr>
        <p:spPr>
          <a:xfrm>
            <a:off x="6164135" y="2256498"/>
            <a:ext cx="2460900" cy="1358624"/>
          </a:xfrm>
          <a:prstGeom prst="wedgeEllipseCallout">
            <a:avLst>
              <a:gd name="adj1" fmla="val -59179"/>
              <a:gd name="adj2" fmla="val 44278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rgbClr val="54244D"/>
                </a:solidFill>
              </a:rPr>
              <a:t>wyłączamy wspólny czynnik przed nawias</a:t>
            </a:r>
            <a:r>
              <a:rPr lang="cs-CZ" dirty="0" smtClean="0">
                <a:solidFill>
                  <a:srgbClr val="54244D"/>
                </a:solidFill>
                <a:effectLst/>
              </a:rPr>
              <a:t> </a:t>
            </a:r>
            <a:endParaRPr lang="pl-PL" dirty="0">
              <a:solidFill>
                <a:srgbClr val="54244D"/>
              </a:solidFill>
            </a:endParaRPr>
          </a:p>
        </p:txBody>
      </p:sp>
      <p:sp>
        <p:nvSpPr>
          <p:cNvPr id="22" name="pole tekstowe 7"/>
          <p:cNvSpPr txBox="1"/>
          <p:nvPr/>
        </p:nvSpPr>
        <p:spPr>
          <a:xfrm>
            <a:off x="5176626" y="3358664"/>
            <a:ext cx="49009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pl-PL" sz="2400" spc="200" dirty="0" smtClean="0">
                <a:latin typeface="Microsoft Sans Serif"/>
                <a:ea typeface="+mn-ea"/>
                <a:cs typeface="Microsoft Sans Serif"/>
              </a:rPr>
              <a:t>2(</a:t>
            </a:r>
            <a:endParaRPr lang="pl-PL" sz="2400" spc="200" dirty="0">
              <a:latin typeface="Microsoft Sans Serif"/>
              <a:ea typeface="+mn-ea"/>
              <a:cs typeface="Microsoft Sans Serif"/>
            </a:endParaRPr>
          </a:p>
        </p:txBody>
      </p:sp>
      <p:sp>
        <p:nvSpPr>
          <p:cNvPr id="23" name="Minus 22"/>
          <p:cNvSpPr/>
          <p:nvPr/>
        </p:nvSpPr>
        <p:spPr>
          <a:xfrm>
            <a:off x="5196626" y="3737234"/>
            <a:ext cx="291072" cy="116793"/>
          </a:xfrm>
          <a:prstGeom prst="mathMinus">
            <a:avLst/>
          </a:prstGeom>
          <a:solidFill>
            <a:srgbClr val="CF0202"/>
          </a:solidFill>
          <a:ln>
            <a:solidFill>
              <a:srgbClr val="CF020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ln>
                <a:solidFill>
                  <a:srgbClr val="CF0202"/>
                </a:solidFill>
              </a:ln>
              <a:solidFill>
                <a:srgbClr val="CF0202"/>
              </a:solidFill>
            </a:endParaRPr>
          </a:p>
        </p:txBody>
      </p:sp>
      <p:sp>
        <p:nvSpPr>
          <p:cNvPr id="24" name="Objaśnienie owalne 23"/>
          <p:cNvSpPr/>
          <p:nvPr/>
        </p:nvSpPr>
        <p:spPr>
          <a:xfrm>
            <a:off x="754524" y="4395120"/>
            <a:ext cx="2603407" cy="1164155"/>
          </a:xfrm>
          <a:prstGeom prst="wedgeEllipseCallout">
            <a:avLst>
              <a:gd name="adj1" fmla="val 56718"/>
              <a:gd name="adj2" fmla="val -94878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rgbClr val="54244D"/>
                </a:solidFill>
              </a:rPr>
              <a:t>z jednomianu 2a wyłączamy </a:t>
            </a:r>
            <a:r>
              <a:rPr lang="pl-PL" dirty="0" smtClean="0">
                <a:solidFill>
                  <a:srgbClr val="54244D"/>
                </a:solidFill>
              </a:rPr>
              <a:t>liczbę 2</a:t>
            </a:r>
            <a:r>
              <a:rPr lang="cs-CZ" dirty="0" smtClean="0">
                <a:solidFill>
                  <a:srgbClr val="54244D"/>
                </a:solidFill>
                <a:effectLst/>
              </a:rPr>
              <a:t> </a:t>
            </a:r>
            <a:endParaRPr lang="pl-PL" dirty="0">
              <a:solidFill>
                <a:srgbClr val="54244D"/>
              </a:solidFill>
            </a:endParaRPr>
          </a:p>
        </p:txBody>
      </p:sp>
      <p:sp>
        <p:nvSpPr>
          <p:cNvPr id="26" name="Minus 25"/>
          <p:cNvSpPr/>
          <p:nvPr/>
        </p:nvSpPr>
        <p:spPr>
          <a:xfrm>
            <a:off x="3348333" y="2878440"/>
            <a:ext cx="415798" cy="1505546"/>
          </a:xfrm>
          <a:prstGeom prst="mathMinus">
            <a:avLst/>
          </a:prstGeom>
          <a:solidFill>
            <a:srgbClr val="CF0202"/>
          </a:solidFill>
          <a:ln>
            <a:solidFill>
              <a:srgbClr val="CF020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ln>
                <a:solidFill>
                  <a:srgbClr val="CF0202"/>
                </a:solidFill>
              </a:ln>
              <a:solidFill>
                <a:srgbClr val="CF0202"/>
              </a:solidFill>
            </a:endParaRPr>
          </a:p>
        </p:txBody>
      </p:sp>
      <p:sp>
        <p:nvSpPr>
          <p:cNvPr id="27" name="Objaśnienie owalne 26"/>
          <p:cNvSpPr/>
          <p:nvPr/>
        </p:nvSpPr>
        <p:spPr>
          <a:xfrm>
            <a:off x="6250203" y="2472793"/>
            <a:ext cx="2460900" cy="811293"/>
          </a:xfrm>
          <a:prstGeom prst="wedgeEllipseCallout">
            <a:avLst>
              <a:gd name="adj1" fmla="val -64340"/>
              <a:gd name="adj2" fmla="val 66468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rgbClr val="54244D"/>
                </a:solidFill>
              </a:rPr>
              <a:t>otrzymujemy</a:t>
            </a:r>
            <a:endParaRPr lang="pl-PL" dirty="0">
              <a:solidFill>
                <a:srgbClr val="54244D"/>
              </a:solidFill>
            </a:endParaRPr>
          </a:p>
        </p:txBody>
      </p:sp>
      <p:sp>
        <p:nvSpPr>
          <p:cNvPr id="28" name="pole tekstowe 7"/>
          <p:cNvSpPr txBox="1"/>
          <p:nvPr/>
        </p:nvSpPr>
        <p:spPr>
          <a:xfrm>
            <a:off x="5474879" y="3358664"/>
            <a:ext cx="49009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pl-PL" sz="2400" spc="200" dirty="0" smtClean="0">
                <a:latin typeface="Microsoft Sans Serif"/>
                <a:ea typeface="+mn-ea"/>
                <a:cs typeface="Microsoft Sans Serif"/>
              </a:rPr>
              <a:t>a</a:t>
            </a:r>
            <a:endParaRPr lang="pl-PL" sz="2400" spc="200" dirty="0">
              <a:latin typeface="Microsoft Sans Serif"/>
              <a:ea typeface="+mn-ea"/>
              <a:cs typeface="Microsoft Sans Serif"/>
            </a:endParaRPr>
          </a:p>
        </p:txBody>
      </p:sp>
      <p:sp>
        <p:nvSpPr>
          <p:cNvPr id="29" name="Objaśnienie owalne 28"/>
          <p:cNvSpPr/>
          <p:nvPr/>
        </p:nvSpPr>
        <p:spPr>
          <a:xfrm>
            <a:off x="1043549" y="4561548"/>
            <a:ext cx="3168338" cy="1164155"/>
          </a:xfrm>
          <a:prstGeom prst="wedgeEllipseCallout">
            <a:avLst>
              <a:gd name="adj1" fmla="val 53074"/>
              <a:gd name="adj2" fmla="val -106779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rgbClr val="54244D"/>
                </a:solidFill>
                <a:effectLst/>
                <a:latin typeface="Calibri"/>
                <a:ea typeface="Calibri"/>
                <a:cs typeface="Times New Roman"/>
              </a:rPr>
              <a:t>z jednomianu 2 razy 3 razy b wyłączamy liczbę </a:t>
            </a:r>
            <a:r>
              <a:rPr lang="pl-PL" dirty="0" smtClean="0">
                <a:solidFill>
                  <a:srgbClr val="CF0202"/>
                </a:solidFill>
                <a:effectLst/>
                <a:latin typeface="Calibri"/>
                <a:ea typeface="Calibri"/>
                <a:cs typeface="Times New Roman"/>
              </a:rPr>
              <a:t>2</a:t>
            </a:r>
            <a:r>
              <a:rPr lang="cs-CZ" dirty="0" smtClean="0">
                <a:solidFill>
                  <a:srgbClr val="54244D"/>
                </a:solidFill>
                <a:effectLst/>
              </a:rPr>
              <a:t> </a:t>
            </a:r>
            <a:endParaRPr lang="pl-PL" dirty="0">
              <a:solidFill>
                <a:srgbClr val="54244D"/>
              </a:solidFill>
            </a:endParaRPr>
          </a:p>
        </p:txBody>
      </p:sp>
      <p:sp>
        <p:nvSpPr>
          <p:cNvPr id="32" name="Minus 31"/>
          <p:cNvSpPr/>
          <p:nvPr/>
        </p:nvSpPr>
        <p:spPr>
          <a:xfrm>
            <a:off x="4063496" y="2889574"/>
            <a:ext cx="415798" cy="1505546"/>
          </a:xfrm>
          <a:prstGeom prst="mathMinus">
            <a:avLst/>
          </a:prstGeom>
          <a:solidFill>
            <a:srgbClr val="CF0202"/>
          </a:solidFill>
          <a:ln>
            <a:solidFill>
              <a:srgbClr val="CF020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ln>
                <a:solidFill>
                  <a:srgbClr val="CF0202"/>
                </a:solidFill>
              </a:ln>
              <a:solidFill>
                <a:srgbClr val="CF0202"/>
              </a:solidFill>
            </a:endParaRPr>
          </a:p>
        </p:txBody>
      </p:sp>
      <p:sp>
        <p:nvSpPr>
          <p:cNvPr id="33" name="Objaśnienie owalne 32"/>
          <p:cNvSpPr/>
          <p:nvPr/>
        </p:nvSpPr>
        <p:spPr>
          <a:xfrm>
            <a:off x="6164135" y="2319218"/>
            <a:ext cx="2460900" cy="811293"/>
          </a:xfrm>
          <a:prstGeom prst="wedgeEllipseCallout">
            <a:avLst>
              <a:gd name="adj1" fmla="val -51262"/>
              <a:gd name="adj2" fmla="val 78151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rgbClr val="54244D"/>
                </a:solidFill>
              </a:rPr>
              <a:t>otrzymujemy</a:t>
            </a:r>
            <a:endParaRPr lang="pl-PL" dirty="0">
              <a:solidFill>
                <a:srgbClr val="54244D"/>
              </a:solidFill>
            </a:endParaRPr>
          </a:p>
        </p:txBody>
      </p:sp>
      <p:sp>
        <p:nvSpPr>
          <p:cNvPr id="34" name="pole tekstowe 7"/>
          <p:cNvSpPr txBox="1"/>
          <p:nvPr/>
        </p:nvSpPr>
        <p:spPr>
          <a:xfrm>
            <a:off x="5665584" y="3357448"/>
            <a:ext cx="104322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pl-PL" sz="2400" spc="200" dirty="0" smtClean="0">
                <a:latin typeface="Microsoft Sans Serif"/>
                <a:cs typeface="Microsoft Sans Serif"/>
              </a:rPr>
              <a:t>+3</a:t>
            </a:r>
            <a:r>
              <a:rPr lang="pl-PL" spc="200" dirty="0">
                <a:solidFill>
                  <a:prstClr val="black"/>
                </a:solidFill>
                <a:latin typeface="Microsoft Sans Serif"/>
                <a:ea typeface="Wingdings"/>
                <a:cs typeface="Microsoft Sans Serif"/>
                <a:sym typeface="Wingdings"/>
              </a:rPr>
              <a:t></a:t>
            </a:r>
            <a:r>
              <a:rPr lang="pl-PL" sz="2400" spc="200" dirty="0" smtClean="0">
                <a:latin typeface="Microsoft Sans Serif"/>
                <a:cs typeface="Microsoft Sans Serif"/>
              </a:rPr>
              <a:t>b)</a:t>
            </a:r>
            <a:endParaRPr lang="pl-PL" sz="2400" spc="200" dirty="0">
              <a:latin typeface="Microsoft Sans Serif"/>
              <a:ea typeface="+mn-ea"/>
              <a:cs typeface="Microsoft Sans Serif"/>
            </a:endParaRPr>
          </a:p>
        </p:txBody>
      </p:sp>
      <p:sp>
        <p:nvSpPr>
          <p:cNvPr id="10" name="PoleTekstowe 9"/>
          <p:cNvSpPr txBox="1"/>
          <p:nvPr/>
        </p:nvSpPr>
        <p:spPr>
          <a:xfrm>
            <a:off x="721160" y="4188990"/>
            <a:ext cx="17702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dirty="0" smtClean="0">
                <a:solidFill>
                  <a:srgbClr val="54244D"/>
                </a:solidFill>
                <a:latin typeface="+mj-lt"/>
              </a:rPr>
              <a:t>ostatecznie</a:t>
            </a:r>
            <a:endParaRPr lang="pl-PL" sz="2400" dirty="0">
              <a:solidFill>
                <a:srgbClr val="54244D"/>
              </a:solidFill>
              <a:latin typeface="+mj-lt"/>
            </a:endParaRPr>
          </a:p>
        </p:txBody>
      </p:sp>
      <p:sp>
        <p:nvSpPr>
          <p:cNvPr id="35" name="pole tekstowe 7"/>
          <p:cNvSpPr txBox="1"/>
          <p:nvPr/>
        </p:nvSpPr>
        <p:spPr>
          <a:xfrm>
            <a:off x="710844" y="4192219"/>
            <a:ext cx="791419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pl-PL" sz="2400" spc="200" dirty="0" smtClean="0">
                <a:latin typeface="Microsoft Sans Serif"/>
                <a:ea typeface="+mn-ea"/>
                <a:cs typeface="Microsoft Sans Serif"/>
              </a:rPr>
              <a:t>2a+6b=2</a:t>
            </a:r>
            <a:r>
              <a:rPr lang="pl-PL" spc="200" dirty="0">
                <a:solidFill>
                  <a:prstClr val="black"/>
                </a:solidFill>
                <a:latin typeface="Microsoft Sans Serif"/>
                <a:ea typeface="Wingdings"/>
                <a:cs typeface="Microsoft Sans Serif"/>
                <a:sym typeface="Wingdings"/>
              </a:rPr>
              <a:t></a:t>
            </a:r>
            <a:r>
              <a:rPr lang="pl-PL" sz="2400" spc="200" dirty="0" smtClean="0">
                <a:latin typeface="Microsoft Sans Serif"/>
                <a:ea typeface="+mn-ea"/>
                <a:cs typeface="Microsoft Sans Serif"/>
              </a:rPr>
              <a:t>a+6</a:t>
            </a:r>
            <a:r>
              <a:rPr lang="pl-PL" spc="200" dirty="0">
                <a:solidFill>
                  <a:prstClr val="black"/>
                </a:solidFill>
                <a:latin typeface="Microsoft Sans Serif"/>
                <a:ea typeface="Wingdings"/>
                <a:cs typeface="Microsoft Sans Serif"/>
                <a:sym typeface="Wingdings"/>
              </a:rPr>
              <a:t></a:t>
            </a:r>
            <a:r>
              <a:rPr lang="pl-PL" sz="2400" spc="200" dirty="0" smtClean="0">
                <a:latin typeface="Microsoft Sans Serif"/>
                <a:ea typeface="+mn-ea"/>
                <a:cs typeface="Microsoft Sans Serif"/>
              </a:rPr>
              <a:t>b=2</a:t>
            </a:r>
            <a:r>
              <a:rPr lang="pl-PL" spc="200" dirty="0">
                <a:solidFill>
                  <a:prstClr val="black"/>
                </a:solidFill>
                <a:latin typeface="Microsoft Sans Serif"/>
                <a:ea typeface="Wingdings"/>
                <a:cs typeface="Microsoft Sans Serif"/>
                <a:sym typeface="Wingdings"/>
              </a:rPr>
              <a:t></a:t>
            </a:r>
            <a:r>
              <a:rPr lang="pl-PL" sz="2400" spc="200" dirty="0" smtClean="0">
                <a:latin typeface="Microsoft Sans Serif"/>
                <a:ea typeface="+mn-ea"/>
                <a:cs typeface="Microsoft Sans Serif"/>
              </a:rPr>
              <a:t>a+2</a:t>
            </a:r>
            <a:r>
              <a:rPr lang="pl-PL" spc="200" dirty="0">
                <a:solidFill>
                  <a:prstClr val="black"/>
                </a:solidFill>
                <a:latin typeface="Microsoft Sans Serif"/>
                <a:ea typeface="Wingdings"/>
                <a:cs typeface="Microsoft Sans Serif"/>
                <a:sym typeface="Wingdings"/>
              </a:rPr>
              <a:t></a:t>
            </a:r>
            <a:r>
              <a:rPr lang="pl-PL" sz="2400" spc="200" dirty="0" smtClean="0">
                <a:latin typeface="Microsoft Sans Serif"/>
                <a:ea typeface="+mn-ea"/>
                <a:cs typeface="Microsoft Sans Serif"/>
              </a:rPr>
              <a:t>3</a:t>
            </a:r>
            <a:r>
              <a:rPr lang="pl-PL" spc="200" dirty="0">
                <a:solidFill>
                  <a:prstClr val="black"/>
                </a:solidFill>
                <a:latin typeface="Microsoft Sans Serif"/>
                <a:ea typeface="Wingdings"/>
                <a:cs typeface="Microsoft Sans Serif"/>
                <a:sym typeface="Wingdings"/>
              </a:rPr>
              <a:t></a:t>
            </a:r>
            <a:r>
              <a:rPr lang="pl-PL" sz="2400" spc="200" dirty="0" smtClean="0">
                <a:latin typeface="Microsoft Sans Serif"/>
                <a:ea typeface="+mn-ea"/>
                <a:cs typeface="Microsoft Sans Serif"/>
              </a:rPr>
              <a:t>b=2(a+3</a:t>
            </a:r>
            <a:r>
              <a:rPr lang="pl-PL" spc="200" dirty="0">
                <a:solidFill>
                  <a:prstClr val="black"/>
                </a:solidFill>
                <a:latin typeface="Microsoft Sans Serif"/>
                <a:ea typeface="Wingdings"/>
                <a:cs typeface="Microsoft Sans Serif"/>
                <a:sym typeface="Wingdings"/>
              </a:rPr>
              <a:t></a:t>
            </a:r>
            <a:r>
              <a:rPr lang="pl-PL" sz="2400" spc="200" dirty="0" smtClean="0">
                <a:latin typeface="Microsoft Sans Serif"/>
                <a:ea typeface="+mn-ea"/>
                <a:cs typeface="Microsoft Sans Serif"/>
              </a:rPr>
              <a:t>b)=</a:t>
            </a:r>
            <a:r>
              <a:rPr lang="pl-PL" sz="2400" spc="200" dirty="0" smtClean="0">
                <a:solidFill>
                  <a:srgbClr val="CF0202"/>
                </a:solidFill>
                <a:latin typeface="Microsoft Sans Serif"/>
                <a:ea typeface="+mn-ea"/>
                <a:cs typeface="Microsoft Sans Serif"/>
              </a:rPr>
              <a:t>2(a+3b)</a:t>
            </a:r>
            <a:endParaRPr lang="pl-PL" sz="2400" spc="200" dirty="0">
              <a:solidFill>
                <a:srgbClr val="CF0202"/>
              </a:solidFill>
              <a:latin typeface="Microsoft Sans Serif"/>
              <a:ea typeface="+mn-ea"/>
              <a:cs typeface="Microsoft Sans Serif"/>
            </a:endParaRPr>
          </a:p>
        </p:txBody>
      </p:sp>
    </p:spTree>
    <p:extLst>
      <p:ext uri="{BB962C8B-B14F-4D97-AF65-F5344CB8AC3E}">
        <p14:creationId xmlns:p14="http://schemas.microsoft.com/office/powerpoint/2010/main" val="14720283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250"/>
                            </p:stCondLst>
                            <p:childTnLst>
                              <p:par>
                                <p:cTn id="34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xit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0" presetClass="exit" presetSubtype="0" fill="hold" grpId="2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50"/>
                            </p:stCondLst>
                            <p:childTnLst>
                              <p:par>
                                <p:cTn id="6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50"/>
                            </p:stCondLst>
                            <p:childTnLst>
                              <p:par>
                                <p:cTn id="76" presetID="1" presetClass="entr" presetSubtype="0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000"/>
                            </p:stCondLst>
                            <p:childTnLst>
                              <p:par>
                                <p:cTn id="79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4000"/>
                            </p:stCondLst>
                            <p:childTnLst>
                              <p:par>
                                <p:cTn id="83" presetID="10" presetClass="exit" presetSubtype="0" fill="hold" grpId="1" nodeType="after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0" presetClass="exit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0" presetClass="exit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4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250"/>
                            </p:stCondLst>
                            <p:childTnLst>
                              <p:par>
                                <p:cTn id="98" presetID="10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3750"/>
                            </p:stCondLst>
                            <p:childTnLst>
                              <p:par>
                                <p:cTn id="102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1" grpId="0"/>
      <p:bldP spid="20" grpId="0"/>
      <p:bldP spid="13" grpId="0" animBg="1"/>
      <p:bldP spid="13" grpId="1" animBg="1"/>
      <p:bldP spid="13" grpId="2" animBg="1"/>
      <p:bldP spid="41" grpId="0" animBg="1"/>
      <p:bldP spid="41" grpId="1" animBg="1"/>
      <p:bldP spid="22" grpId="0"/>
      <p:bldP spid="23" grpId="0" animBg="1"/>
      <p:bldP spid="24" grpId="0" animBg="1"/>
      <p:bldP spid="24" grpId="1" animBg="1"/>
      <p:bldP spid="26" grpId="0" animBg="1"/>
      <p:bldP spid="26" grpId="1" animBg="1"/>
      <p:bldP spid="27" grpId="0" animBg="1"/>
      <p:bldP spid="27" grpId="1" animBg="1"/>
      <p:bldP spid="28" grpId="0"/>
      <p:bldP spid="29" grpId="0" animBg="1"/>
      <p:bldP spid="29" grpId="1" animBg="1"/>
      <p:bldP spid="32" grpId="0" animBg="1"/>
      <p:bldP spid="32" grpId="1" animBg="1"/>
      <p:bldP spid="33" grpId="0" animBg="1"/>
      <p:bldP spid="33" grpId="1" animBg="1"/>
      <p:bldP spid="34" grpId="0"/>
      <p:bldP spid="10" grpId="0"/>
      <p:bldP spid="10" grpId="1"/>
      <p:bldP spid="3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Obraz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6" t="31053" r="1988" b="3107"/>
          <a:stretch/>
        </p:blipFill>
        <p:spPr bwMode="auto">
          <a:xfrm>
            <a:off x="494641" y="2406316"/>
            <a:ext cx="5250865" cy="3586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0" y="396217"/>
            <a:ext cx="8913813" cy="914400"/>
          </a:xfrm>
          <a:solidFill>
            <a:srgbClr val="54244D"/>
          </a:solidFill>
        </p:spPr>
        <p:txBody>
          <a:bodyPr/>
          <a:lstStyle/>
          <a:p>
            <a:endParaRPr lang="pl-PL" dirty="0"/>
          </a:p>
        </p:txBody>
      </p:sp>
      <p:pic>
        <p:nvPicPr>
          <p:cNvPr id="4" name="Obraz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6" t="31053" r="1988" b="3107"/>
          <a:stretch/>
        </p:blipFill>
        <p:spPr bwMode="auto">
          <a:xfrm>
            <a:off x="3636211" y="2406316"/>
            <a:ext cx="5250865" cy="3586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Obraz 4" descr="skd181973sd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6719" y="4806514"/>
            <a:ext cx="1602267" cy="2063937"/>
          </a:xfrm>
          <a:prstGeom prst="rect">
            <a:avLst/>
          </a:prstGeom>
        </p:spPr>
      </p:pic>
      <p:pic>
        <p:nvPicPr>
          <p:cNvPr id="7" name="Obraz 6" descr="skd186475sdc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0653" y="5941380"/>
            <a:ext cx="777255" cy="720904"/>
          </a:xfrm>
          <a:prstGeom prst="rect">
            <a:avLst/>
          </a:prstGeom>
        </p:spPr>
      </p:pic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72430" y="1637294"/>
            <a:ext cx="7694686" cy="52813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l-PL" dirty="0"/>
              <a:t>jeszcze jeden przykład w wygodniejszym zapisie</a:t>
            </a:r>
            <a:r>
              <a:rPr lang="cs-CZ" dirty="0"/>
              <a:t> </a:t>
            </a:r>
            <a:endParaRPr lang="pl-PL" dirty="0"/>
          </a:p>
        </p:txBody>
      </p:sp>
      <p:sp>
        <p:nvSpPr>
          <p:cNvPr id="6" name="PoleTekstowe 5"/>
          <p:cNvSpPr txBox="1"/>
          <p:nvPr/>
        </p:nvSpPr>
        <p:spPr>
          <a:xfrm rot="21430727">
            <a:off x="5957328" y="5842208"/>
            <a:ext cx="1145203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300" b="1" dirty="0" smtClean="0">
                <a:latin typeface="Apple Chancery"/>
                <a:cs typeface="Apple Chancery"/>
              </a:rPr>
              <a:t>3(x-y)=3x-3y</a:t>
            </a:r>
            <a:endParaRPr lang="pl-PL" sz="1300" b="1" dirty="0">
              <a:latin typeface="Apple Chancery"/>
              <a:cs typeface="Apple Chancery"/>
            </a:endParaRPr>
          </a:p>
        </p:txBody>
      </p:sp>
      <p:sp>
        <p:nvSpPr>
          <p:cNvPr id="8" name="pole tekstowe 7"/>
          <p:cNvSpPr txBox="1"/>
          <p:nvPr/>
        </p:nvSpPr>
        <p:spPr>
          <a:xfrm>
            <a:off x="708529" y="2928046"/>
            <a:ext cx="337064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pl-PL" sz="2400" spc="200" dirty="0" smtClean="0">
                <a:latin typeface="Microsoft Sans Serif"/>
                <a:ea typeface="+mn-ea"/>
                <a:cs typeface="Microsoft Sans Serif"/>
              </a:rPr>
              <a:t>10x-15y=5</a:t>
            </a:r>
            <a:r>
              <a:rPr lang="pl-PL" spc="200" dirty="0">
                <a:solidFill>
                  <a:prstClr val="black"/>
                </a:solidFill>
                <a:latin typeface="Microsoft Sans Serif"/>
                <a:ea typeface="Wingdings"/>
                <a:cs typeface="Microsoft Sans Serif"/>
                <a:sym typeface="Wingdings"/>
              </a:rPr>
              <a:t></a:t>
            </a:r>
            <a:r>
              <a:rPr lang="pl-PL" sz="2400" spc="200" dirty="0" smtClean="0">
                <a:latin typeface="Microsoft Sans Serif"/>
                <a:ea typeface="+mn-ea"/>
                <a:cs typeface="Microsoft Sans Serif"/>
              </a:rPr>
              <a:t>2x-5</a:t>
            </a:r>
            <a:r>
              <a:rPr lang="pl-PL" spc="200" dirty="0">
                <a:solidFill>
                  <a:prstClr val="black"/>
                </a:solidFill>
                <a:latin typeface="Microsoft Sans Serif"/>
                <a:ea typeface="Wingdings"/>
                <a:cs typeface="Microsoft Sans Serif"/>
                <a:sym typeface="Wingdings"/>
              </a:rPr>
              <a:t></a:t>
            </a:r>
            <a:r>
              <a:rPr lang="pl-PL" sz="2400" spc="200" dirty="0" smtClean="0">
                <a:latin typeface="Microsoft Sans Serif"/>
                <a:ea typeface="+mn-ea"/>
                <a:cs typeface="Microsoft Sans Serif"/>
              </a:rPr>
              <a:t>3y=</a:t>
            </a:r>
            <a:endParaRPr lang="pl-PL" sz="2400" spc="200" dirty="0">
              <a:latin typeface="Microsoft Sans Serif"/>
              <a:ea typeface="+mn-ea"/>
              <a:cs typeface="Microsoft Sans Serif"/>
            </a:endParaRPr>
          </a:p>
        </p:txBody>
      </p:sp>
      <p:sp>
        <p:nvSpPr>
          <p:cNvPr id="13" name="Objaśnienie owalne 12"/>
          <p:cNvSpPr/>
          <p:nvPr/>
        </p:nvSpPr>
        <p:spPr>
          <a:xfrm>
            <a:off x="572430" y="4241680"/>
            <a:ext cx="2603407" cy="1164155"/>
          </a:xfrm>
          <a:prstGeom prst="wedgeEllipseCallout">
            <a:avLst>
              <a:gd name="adj1" fmla="val 18136"/>
              <a:gd name="adj2" fmla="val -11273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rgbClr val="54244D"/>
                </a:solidFill>
              </a:rPr>
              <a:t>podkreślamy </a:t>
            </a:r>
            <a:r>
              <a:rPr lang="pl-PL" dirty="0">
                <a:solidFill>
                  <a:srgbClr val="54244D"/>
                </a:solidFill>
              </a:rPr>
              <a:t>wspólny czynnik </a:t>
            </a:r>
          </a:p>
        </p:txBody>
      </p:sp>
      <p:grpSp>
        <p:nvGrpSpPr>
          <p:cNvPr id="9" name="Grupa 8"/>
          <p:cNvGrpSpPr/>
          <p:nvPr/>
        </p:nvGrpSpPr>
        <p:grpSpPr>
          <a:xfrm>
            <a:off x="2189001" y="3284463"/>
            <a:ext cx="1135398" cy="116793"/>
            <a:chOff x="2189001" y="3284463"/>
            <a:chExt cx="1135398" cy="116793"/>
          </a:xfrm>
        </p:grpSpPr>
        <p:sp>
          <p:nvSpPr>
            <p:cNvPr id="37" name="Minus 36"/>
            <p:cNvSpPr/>
            <p:nvPr/>
          </p:nvSpPr>
          <p:spPr>
            <a:xfrm>
              <a:off x="2189001" y="3284463"/>
              <a:ext cx="291072" cy="116793"/>
            </a:xfrm>
            <a:prstGeom prst="mathMinus">
              <a:avLst/>
            </a:prstGeom>
            <a:solidFill>
              <a:srgbClr val="CF0202"/>
            </a:solidFill>
            <a:ln>
              <a:solidFill>
                <a:srgbClr val="CF020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>
                <a:ln>
                  <a:solidFill>
                    <a:srgbClr val="CF0202"/>
                  </a:solidFill>
                </a:ln>
                <a:solidFill>
                  <a:srgbClr val="CF0202"/>
                </a:solidFill>
              </a:endParaRPr>
            </a:p>
          </p:txBody>
        </p:sp>
        <p:sp>
          <p:nvSpPr>
            <p:cNvPr id="43" name="Minus 42"/>
            <p:cNvSpPr/>
            <p:nvPr/>
          </p:nvSpPr>
          <p:spPr>
            <a:xfrm>
              <a:off x="3033327" y="3284463"/>
              <a:ext cx="291072" cy="116793"/>
            </a:xfrm>
            <a:prstGeom prst="mathMinus">
              <a:avLst/>
            </a:prstGeom>
            <a:solidFill>
              <a:srgbClr val="CF0202"/>
            </a:solidFill>
            <a:ln>
              <a:solidFill>
                <a:srgbClr val="CF020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>
                <a:ln>
                  <a:solidFill>
                    <a:srgbClr val="CF0202"/>
                  </a:solidFill>
                </a:ln>
                <a:solidFill>
                  <a:srgbClr val="CF0202"/>
                </a:solidFill>
              </a:endParaRPr>
            </a:p>
          </p:txBody>
        </p:sp>
      </p:grpSp>
      <p:sp>
        <p:nvSpPr>
          <p:cNvPr id="41" name="Objaśnienie owalne 40"/>
          <p:cNvSpPr/>
          <p:nvPr/>
        </p:nvSpPr>
        <p:spPr>
          <a:xfrm>
            <a:off x="6164135" y="2256498"/>
            <a:ext cx="2460900" cy="1358624"/>
          </a:xfrm>
          <a:prstGeom prst="wedgeEllipseCallout">
            <a:avLst>
              <a:gd name="adj1" fmla="val -75130"/>
              <a:gd name="adj2" fmla="val 16235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rgbClr val="54244D"/>
                </a:solidFill>
              </a:rPr>
              <a:t>wyłączamy wspólny czynnik przed nawias</a:t>
            </a:r>
            <a:r>
              <a:rPr lang="cs-CZ" dirty="0" smtClean="0">
                <a:solidFill>
                  <a:srgbClr val="54244D"/>
                </a:solidFill>
                <a:effectLst/>
              </a:rPr>
              <a:t> </a:t>
            </a:r>
            <a:endParaRPr lang="pl-PL" dirty="0">
              <a:solidFill>
                <a:srgbClr val="54244D"/>
              </a:solidFill>
            </a:endParaRPr>
          </a:p>
        </p:txBody>
      </p:sp>
      <p:sp>
        <p:nvSpPr>
          <p:cNvPr id="22" name="pole tekstowe 7"/>
          <p:cNvSpPr txBox="1"/>
          <p:nvPr/>
        </p:nvSpPr>
        <p:spPr>
          <a:xfrm>
            <a:off x="3905999" y="2939591"/>
            <a:ext cx="175958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pl-PL" sz="2400" spc="200" dirty="0" smtClean="0">
                <a:latin typeface="Microsoft Sans Serif"/>
                <a:ea typeface="+mn-ea"/>
                <a:cs typeface="Microsoft Sans Serif"/>
              </a:rPr>
              <a:t>5(2x-3y)</a:t>
            </a:r>
            <a:endParaRPr lang="pl-PL" sz="2400" spc="200" dirty="0">
              <a:latin typeface="Microsoft Sans Serif"/>
              <a:ea typeface="+mn-ea"/>
              <a:cs typeface="Microsoft Sans Serif"/>
            </a:endParaRPr>
          </a:p>
        </p:txBody>
      </p:sp>
    </p:spTree>
    <p:extLst>
      <p:ext uri="{BB962C8B-B14F-4D97-AF65-F5344CB8AC3E}">
        <p14:creationId xmlns:p14="http://schemas.microsoft.com/office/powerpoint/2010/main" val="2733463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750"/>
                            </p:stCondLst>
                            <p:childTnLst>
                              <p:par>
                                <p:cTn id="24" presetID="10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 animBg="1"/>
      <p:bldP spid="13" grpId="1" animBg="1"/>
      <p:bldP spid="41" grpId="0" animBg="1"/>
      <p:bldP spid="41" grpId="1" animBg="1"/>
      <p:bldP spid="2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Obraz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6" t="21849" r="1988" b="3108"/>
          <a:stretch/>
        </p:blipFill>
        <p:spPr bwMode="auto">
          <a:xfrm>
            <a:off x="496062" y="2222500"/>
            <a:ext cx="5250865" cy="4087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0" y="396217"/>
            <a:ext cx="8913813" cy="914400"/>
          </a:xfrm>
          <a:solidFill>
            <a:srgbClr val="54244D"/>
          </a:solidFill>
        </p:spPr>
        <p:txBody>
          <a:bodyPr/>
          <a:lstStyle/>
          <a:p>
            <a:r>
              <a:rPr lang="pl-PL" dirty="0" smtClean="0"/>
              <a:t>Ćwiczenia dla ucznia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39867" y="1637294"/>
            <a:ext cx="8464155" cy="52813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l-PL" dirty="0"/>
              <a:t>Wyłącz wspólny czynnik przed nawias</a:t>
            </a:r>
            <a:r>
              <a:rPr lang="cs-CZ" dirty="0"/>
              <a:t> </a:t>
            </a:r>
            <a:endParaRPr lang="pl-PL" dirty="0"/>
          </a:p>
        </p:txBody>
      </p:sp>
      <p:pic>
        <p:nvPicPr>
          <p:cNvPr id="4" name="Obraz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6" t="21849" r="1988" b="3108"/>
          <a:stretch/>
        </p:blipFill>
        <p:spPr bwMode="auto">
          <a:xfrm>
            <a:off x="3662947" y="2222500"/>
            <a:ext cx="5250865" cy="4087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Obraz 4" descr="skd181973sd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2209" y="4806514"/>
            <a:ext cx="1602267" cy="2063937"/>
          </a:xfrm>
          <a:prstGeom prst="rect">
            <a:avLst/>
          </a:prstGeom>
        </p:spPr>
      </p:pic>
      <p:sp>
        <p:nvSpPr>
          <p:cNvPr id="6" name="PoleTekstowe 5"/>
          <p:cNvSpPr txBox="1"/>
          <p:nvPr/>
        </p:nvSpPr>
        <p:spPr>
          <a:xfrm rot="21430727">
            <a:off x="3042818" y="5842208"/>
            <a:ext cx="1145203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300" b="1" dirty="0" smtClean="0">
                <a:latin typeface="Apple Chancery"/>
                <a:cs typeface="Apple Chancery"/>
              </a:rPr>
              <a:t>3(x-y)=3x-3y</a:t>
            </a:r>
            <a:endParaRPr lang="pl-PL" sz="1300" b="1" dirty="0">
              <a:latin typeface="Apple Chancery"/>
              <a:cs typeface="Apple Chancery"/>
            </a:endParaRPr>
          </a:p>
        </p:txBody>
      </p:sp>
      <p:pic>
        <p:nvPicPr>
          <p:cNvPr id="7" name="Obraz 6" descr="skd186475sdc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0015" y="5890996"/>
            <a:ext cx="903798" cy="838272"/>
          </a:xfrm>
          <a:prstGeom prst="rect">
            <a:avLst/>
          </a:prstGeom>
        </p:spPr>
      </p:pic>
      <p:sp>
        <p:nvSpPr>
          <p:cNvPr id="8" name="pole tekstowe 7"/>
          <p:cNvSpPr txBox="1"/>
          <p:nvPr/>
        </p:nvSpPr>
        <p:spPr>
          <a:xfrm>
            <a:off x="1009168" y="2405237"/>
            <a:ext cx="239198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400" spc="200" dirty="0" smtClean="0">
                <a:solidFill>
                  <a:srgbClr val="54244D"/>
                </a:solidFill>
                <a:latin typeface="Microsoft Sans Serif"/>
                <a:ea typeface="+mn-ea"/>
                <a:cs typeface="Microsoft Sans Serif"/>
              </a:rPr>
              <a:t>2a+4b</a:t>
            </a:r>
            <a:endParaRPr lang="pl-PL" sz="2400" spc="200" dirty="0">
              <a:solidFill>
                <a:srgbClr val="54244D"/>
              </a:solidFill>
              <a:latin typeface="Microsoft Sans Serif"/>
              <a:ea typeface="+mn-ea"/>
              <a:cs typeface="Microsoft Sans Serif"/>
            </a:endParaRPr>
          </a:p>
        </p:txBody>
      </p:sp>
      <p:sp>
        <p:nvSpPr>
          <p:cNvPr id="21" name="pole tekstowe 7"/>
          <p:cNvSpPr txBox="1"/>
          <p:nvPr/>
        </p:nvSpPr>
        <p:spPr>
          <a:xfrm>
            <a:off x="995800" y="3033555"/>
            <a:ext cx="239198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400" spc="200" dirty="0" smtClean="0">
                <a:solidFill>
                  <a:srgbClr val="54244D"/>
                </a:solidFill>
                <a:latin typeface="Microsoft Sans Serif"/>
                <a:ea typeface="+mn-ea"/>
                <a:cs typeface="Microsoft Sans Serif"/>
              </a:rPr>
              <a:t>3-6x</a:t>
            </a:r>
            <a:endParaRPr lang="pl-PL" sz="2400" spc="200" dirty="0">
              <a:solidFill>
                <a:srgbClr val="54244D"/>
              </a:solidFill>
              <a:latin typeface="Microsoft Sans Serif"/>
              <a:ea typeface="+mn-ea"/>
              <a:cs typeface="Microsoft Sans Serif"/>
            </a:endParaRPr>
          </a:p>
        </p:txBody>
      </p:sp>
      <p:sp>
        <p:nvSpPr>
          <p:cNvPr id="22" name="pole tekstowe 7"/>
          <p:cNvSpPr txBox="1"/>
          <p:nvPr/>
        </p:nvSpPr>
        <p:spPr>
          <a:xfrm>
            <a:off x="995800" y="3661873"/>
            <a:ext cx="239198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400" spc="200" dirty="0" smtClean="0">
                <a:solidFill>
                  <a:srgbClr val="54244D"/>
                </a:solidFill>
                <a:latin typeface="Microsoft Sans Serif"/>
                <a:cs typeface="Microsoft Sans Serif"/>
              </a:rPr>
              <a:t>8z-2</a:t>
            </a:r>
            <a:endParaRPr lang="pl-PL" sz="2400" spc="200" dirty="0">
              <a:solidFill>
                <a:srgbClr val="54244D"/>
              </a:solidFill>
              <a:latin typeface="Microsoft Sans Serif"/>
              <a:ea typeface="+mn-ea"/>
              <a:cs typeface="Microsoft Sans Serif"/>
            </a:endParaRPr>
          </a:p>
        </p:txBody>
      </p:sp>
      <p:sp>
        <p:nvSpPr>
          <p:cNvPr id="23" name="pole tekstowe 7"/>
          <p:cNvSpPr txBox="1"/>
          <p:nvPr/>
        </p:nvSpPr>
        <p:spPr>
          <a:xfrm>
            <a:off x="982432" y="4290298"/>
            <a:ext cx="239198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400" spc="200" dirty="0" smtClean="0">
                <a:solidFill>
                  <a:srgbClr val="54244D"/>
                </a:solidFill>
                <a:latin typeface="Microsoft Sans Serif"/>
                <a:cs typeface="Microsoft Sans Serif"/>
              </a:rPr>
              <a:t>9x-6y+12</a:t>
            </a:r>
            <a:endParaRPr lang="pl-PL" sz="2400" spc="200" dirty="0">
              <a:solidFill>
                <a:srgbClr val="54244D"/>
              </a:solidFill>
              <a:latin typeface="Microsoft Sans Serif"/>
              <a:cs typeface="Microsoft Sans Serif"/>
            </a:endParaRPr>
          </a:p>
        </p:txBody>
      </p:sp>
      <p:sp>
        <p:nvSpPr>
          <p:cNvPr id="24" name="pole tekstowe 7"/>
          <p:cNvSpPr txBox="1"/>
          <p:nvPr/>
        </p:nvSpPr>
        <p:spPr>
          <a:xfrm>
            <a:off x="982432" y="4942843"/>
            <a:ext cx="239198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400" spc="200" dirty="0" smtClean="0">
                <a:solidFill>
                  <a:srgbClr val="54244D"/>
                </a:solidFill>
                <a:latin typeface="Microsoft Sans Serif"/>
                <a:cs typeface="Microsoft Sans Serif"/>
              </a:rPr>
              <a:t>1,5p+2,5r</a:t>
            </a:r>
            <a:endParaRPr lang="pl-PL" sz="2400" spc="200" dirty="0">
              <a:solidFill>
                <a:srgbClr val="54244D"/>
              </a:solidFill>
              <a:latin typeface="Microsoft Sans Serif"/>
              <a:cs typeface="Microsoft Sans Serif"/>
            </a:endParaRPr>
          </a:p>
        </p:txBody>
      </p:sp>
      <p:sp>
        <p:nvSpPr>
          <p:cNvPr id="25" name="pole tekstowe 7"/>
          <p:cNvSpPr txBox="1"/>
          <p:nvPr/>
        </p:nvSpPr>
        <p:spPr>
          <a:xfrm>
            <a:off x="5029718" y="2405237"/>
            <a:ext cx="239198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400" spc="200" dirty="0" smtClean="0">
                <a:solidFill>
                  <a:srgbClr val="54244D"/>
                </a:solidFill>
                <a:latin typeface="Microsoft Sans Serif"/>
                <a:cs typeface="Microsoft Sans Serif"/>
              </a:rPr>
              <a:t>3xa-9xb-12xc</a:t>
            </a:r>
            <a:endParaRPr lang="pl-PL" sz="2400" spc="200" dirty="0">
              <a:solidFill>
                <a:srgbClr val="54244D"/>
              </a:solidFill>
              <a:latin typeface="Microsoft Sans Serif"/>
              <a:cs typeface="Microsoft Sans Serif"/>
            </a:endParaRPr>
          </a:p>
        </p:txBody>
      </p:sp>
      <p:sp>
        <p:nvSpPr>
          <p:cNvPr id="26" name="pole tekstowe 7"/>
          <p:cNvSpPr txBox="1"/>
          <p:nvPr/>
        </p:nvSpPr>
        <p:spPr>
          <a:xfrm>
            <a:off x="5029718" y="3031641"/>
            <a:ext cx="239198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400" spc="200" dirty="0" smtClean="0">
                <a:solidFill>
                  <a:srgbClr val="54244D"/>
                </a:solidFill>
                <a:latin typeface="Microsoft Sans Serif"/>
                <a:cs typeface="Microsoft Sans Serif"/>
              </a:rPr>
              <a:t>7a+21b-14c</a:t>
            </a:r>
            <a:endParaRPr lang="pl-PL" sz="2400" spc="200" dirty="0">
              <a:solidFill>
                <a:srgbClr val="54244D"/>
              </a:solidFill>
              <a:latin typeface="Microsoft Sans Serif"/>
              <a:cs typeface="Microsoft Sans Serif"/>
            </a:endParaRPr>
          </a:p>
        </p:txBody>
      </p:sp>
      <p:sp>
        <p:nvSpPr>
          <p:cNvPr id="27" name="pole tekstowe 7"/>
          <p:cNvSpPr txBox="1"/>
          <p:nvPr/>
        </p:nvSpPr>
        <p:spPr>
          <a:xfrm>
            <a:off x="5016350" y="3659955"/>
            <a:ext cx="239198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400" spc="200" dirty="0" smtClean="0">
                <a:solidFill>
                  <a:srgbClr val="54244D"/>
                </a:solidFill>
                <a:latin typeface="Microsoft Sans Serif"/>
                <a:cs typeface="Microsoft Sans Serif"/>
              </a:rPr>
              <a:t>10abc+15abx</a:t>
            </a:r>
            <a:endParaRPr lang="pl-PL" sz="2400" spc="200" dirty="0">
              <a:solidFill>
                <a:srgbClr val="54244D"/>
              </a:solidFill>
              <a:latin typeface="Microsoft Sans Serif"/>
              <a:cs typeface="Microsoft Sans Serif"/>
            </a:endParaRPr>
          </a:p>
        </p:txBody>
      </p:sp>
      <p:sp>
        <p:nvSpPr>
          <p:cNvPr id="28" name="pole tekstowe 7"/>
          <p:cNvSpPr txBox="1"/>
          <p:nvPr/>
        </p:nvSpPr>
        <p:spPr>
          <a:xfrm>
            <a:off x="5029718" y="4287196"/>
            <a:ext cx="239198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400" spc="200" dirty="0" smtClean="0">
                <a:solidFill>
                  <a:srgbClr val="54244D"/>
                </a:solidFill>
                <a:latin typeface="Microsoft Sans Serif"/>
                <a:cs typeface="Microsoft Sans Serif"/>
              </a:rPr>
              <a:t>8x+6y-4z</a:t>
            </a:r>
            <a:endParaRPr lang="pl-PL" sz="2400" spc="200" dirty="0">
              <a:solidFill>
                <a:srgbClr val="54244D"/>
              </a:solidFill>
              <a:latin typeface="Microsoft Sans Serif"/>
              <a:cs typeface="Microsoft Sans Serif"/>
            </a:endParaRPr>
          </a:p>
        </p:txBody>
      </p:sp>
      <p:sp>
        <p:nvSpPr>
          <p:cNvPr id="18" name="pole tekstowe 7"/>
          <p:cNvSpPr txBox="1"/>
          <p:nvPr/>
        </p:nvSpPr>
        <p:spPr>
          <a:xfrm>
            <a:off x="5029718" y="4942843"/>
            <a:ext cx="330289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400" spc="200" dirty="0" smtClean="0">
                <a:solidFill>
                  <a:srgbClr val="54244D"/>
                </a:solidFill>
                <a:latin typeface="Microsoft Sans Serif"/>
                <a:cs typeface="Microsoft Sans Serif"/>
              </a:rPr>
              <a:t>6a+10ab+8ac</a:t>
            </a:r>
            <a:endParaRPr lang="pl-PL" sz="2400" spc="200" baseline="30000" dirty="0">
              <a:solidFill>
                <a:srgbClr val="54244D"/>
              </a:solidFill>
              <a:latin typeface="Microsoft Sans Serif"/>
              <a:cs typeface="Microsoft Sans Serif"/>
            </a:endParaRPr>
          </a:p>
        </p:txBody>
      </p:sp>
      <p:sp>
        <p:nvSpPr>
          <p:cNvPr id="19" name="pole tekstowe 7"/>
          <p:cNvSpPr txBox="1"/>
          <p:nvPr/>
        </p:nvSpPr>
        <p:spPr>
          <a:xfrm>
            <a:off x="5016350" y="5558063"/>
            <a:ext cx="330289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400" spc="200" dirty="0" smtClean="0">
                <a:solidFill>
                  <a:srgbClr val="54244D"/>
                </a:solidFill>
                <a:latin typeface="Microsoft Sans Serif"/>
                <a:cs typeface="Microsoft Sans Serif"/>
              </a:rPr>
              <a:t>5x</a:t>
            </a:r>
            <a:r>
              <a:rPr lang="pl-PL" sz="2400" spc="200" baseline="30000" dirty="0" smtClean="0">
                <a:solidFill>
                  <a:srgbClr val="54244D"/>
                </a:solidFill>
                <a:latin typeface="Microsoft Sans Serif"/>
                <a:cs typeface="Microsoft Sans Serif"/>
              </a:rPr>
              <a:t>4</a:t>
            </a:r>
            <a:r>
              <a:rPr lang="pl-PL" sz="2400" spc="200" dirty="0" smtClean="0">
                <a:solidFill>
                  <a:srgbClr val="54244D"/>
                </a:solidFill>
                <a:latin typeface="Microsoft Sans Serif"/>
                <a:cs typeface="Microsoft Sans Serif"/>
              </a:rPr>
              <a:t>-25x</a:t>
            </a:r>
            <a:r>
              <a:rPr lang="pl-PL" sz="2400" spc="200" baseline="30000" dirty="0" smtClean="0">
                <a:solidFill>
                  <a:srgbClr val="54244D"/>
                </a:solidFill>
                <a:latin typeface="Microsoft Sans Serif"/>
                <a:cs typeface="Microsoft Sans Serif"/>
              </a:rPr>
              <a:t>3</a:t>
            </a:r>
            <a:r>
              <a:rPr lang="pl-PL" sz="2400" spc="200" dirty="0" smtClean="0">
                <a:solidFill>
                  <a:srgbClr val="54244D"/>
                </a:solidFill>
                <a:latin typeface="Microsoft Sans Serif"/>
                <a:cs typeface="Microsoft Sans Serif"/>
              </a:rPr>
              <a:t>y-10x</a:t>
            </a:r>
            <a:r>
              <a:rPr lang="pl-PL" sz="2400" spc="200" baseline="30000" dirty="0" smtClean="0">
                <a:solidFill>
                  <a:srgbClr val="54244D"/>
                </a:solidFill>
                <a:latin typeface="Microsoft Sans Serif"/>
                <a:cs typeface="Microsoft Sans Serif"/>
              </a:rPr>
              <a:t>2</a:t>
            </a:r>
            <a:endParaRPr lang="pl-PL" sz="2400" spc="200" baseline="30000" dirty="0">
              <a:solidFill>
                <a:srgbClr val="54244D"/>
              </a:solidFill>
              <a:latin typeface="Microsoft Sans Serif"/>
              <a:cs typeface="Microsoft Sans Serif"/>
            </a:endParaRPr>
          </a:p>
        </p:txBody>
      </p:sp>
    </p:spTree>
    <p:extLst>
      <p:ext uri="{BB962C8B-B14F-4D97-AF65-F5344CB8AC3E}">
        <p14:creationId xmlns:p14="http://schemas.microsoft.com/office/powerpoint/2010/main" val="26174417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7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2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75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125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2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18" grpId="0"/>
      <p:bldP spid="19" grpId="0"/>
    </p:bldLst>
  </p:timing>
</p:sld>
</file>

<file path=ppt/theme/theme1.xml><?xml version="1.0" encoding="utf-8"?>
<a:theme xmlns:a="http://schemas.openxmlformats.org/drawingml/2006/main" name="Perception">
  <a:themeElements>
    <a:clrScheme name="Perception">
      <a:dk1>
        <a:sysClr val="windowText" lastClr="000000"/>
      </a:dk1>
      <a:lt1>
        <a:sysClr val="window" lastClr="FFFFFF"/>
      </a:lt1>
      <a:dk2>
        <a:srgbClr val="333333"/>
      </a:dk2>
      <a:lt2>
        <a:srgbClr val="BBC0AC"/>
      </a:lt2>
      <a:accent1>
        <a:srgbClr val="A2C816"/>
      </a:accent1>
      <a:accent2>
        <a:srgbClr val="E07602"/>
      </a:accent2>
      <a:accent3>
        <a:srgbClr val="E4C402"/>
      </a:accent3>
      <a:accent4>
        <a:srgbClr val="7DC1EF"/>
      </a:accent4>
      <a:accent5>
        <a:srgbClr val="21449B"/>
      </a:accent5>
      <a:accent6>
        <a:srgbClr val="A2B170"/>
      </a:accent6>
      <a:hlink>
        <a:srgbClr val="8DA440"/>
      </a:hlink>
      <a:folHlink>
        <a:srgbClr val="4C4F3F"/>
      </a:folHlink>
    </a:clrScheme>
    <a:fontScheme name="Rewolucja">
      <a:majorFont>
        <a:latin typeface="Trebuchet MS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Trebuchet MS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Perception">
      <a:fillStyleLst>
        <a:solidFill>
          <a:schemeClr val="phClr"/>
        </a:solidFill>
        <a:solidFill>
          <a:schemeClr val="phClr">
            <a:shade val="90000"/>
          </a:schemeClr>
        </a:solidFill>
        <a:solidFill>
          <a:schemeClr val="phClr">
            <a:shade val="80000"/>
          </a:schemeClr>
        </a:solidFill>
      </a:fillStyleLst>
      <a:lnStyleLst>
        <a:ln w="12700" cap="flat" cmpd="sng" algn="ctr">
          <a:solidFill>
            <a:schemeClr val="phClr"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>
              <a:alpha val="8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bliqueTopRight"/>
            <a:lightRig rig="threePt" dir="tl"/>
          </a:scene3d>
          <a:sp3d>
            <a:bevelT w="25400" h="25400"/>
          </a:sp3d>
        </a:effectStyle>
        <a:effectStyle>
          <a:effectLst/>
          <a:scene3d>
            <a:camera prst="perspectiveFront" fov="4200000"/>
            <a:lightRig rig="balanced" dir="tl">
              <a:rot lat="0" lon="0" rev="18600000"/>
            </a:lightRig>
          </a:scene3d>
          <a:sp3d prstMaterial="metal">
            <a:bevelT w="63500" h="50800" prst="angle"/>
          </a:sp3d>
        </a:effectStyle>
      </a:effectStyleLst>
      <a:bgFillStyleLst>
        <a:solidFill>
          <a:schemeClr val="phClr">
            <a:tint val="90000"/>
          </a:schemeClr>
        </a:solidFill>
        <a:solidFill>
          <a:schemeClr val="phClr">
            <a:tint val="50000"/>
          </a:schemeClr>
        </a:solidFill>
        <a:solidFill>
          <a:schemeClr val="phClr">
            <a:shade val="60000"/>
          </a:schemeClr>
        </a:soli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Percepcja.thmx</Template>
  <TotalTime>420</TotalTime>
  <Words>431</Words>
  <Application>Microsoft Macintosh PowerPoint</Application>
  <PresentationFormat>Pokaz na ekranie (4:3)</PresentationFormat>
  <Paragraphs>75</Paragraphs>
  <Slides>7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7</vt:i4>
      </vt:variant>
    </vt:vector>
  </HeadingPairs>
  <TitlesOfParts>
    <vt:vector size="8" baseType="lpstr">
      <vt:lpstr>Perception</vt:lpstr>
      <vt:lpstr>Wyłączanie wspólnego czynnika przed nawias</vt:lpstr>
      <vt:lpstr>Prezentacja programu PowerPoint</vt:lpstr>
      <vt:lpstr>Prezentacja programu PowerPoint</vt:lpstr>
      <vt:lpstr>Ćwiczenia</vt:lpstr>
      <vt:lpstr>Prezentacja programu PowerPoint</vt:lpstr>
      <vt:lpstr>Prezentacja programu PowerPoint</vt:lpstr>
      <vt:lpstr>Ćwiczenia dla ucznia</vt:lpstr>
    </vt:vector>
  </TitlesOfParts>
  <Company>Ovigo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Wyłączanie wspólnego czynnika przed nawias</dc:title>
  <dc:creator>Małgorzata Michalik</dc:creator>
  <cp:lastModifiedBy>Małgorzata Michalik</cp:lastModifiedBy>
  <cp:revision>48</cp:revision>
  <dcterms:created xsi:type="dcterms:W3CDTF">2013-08-23T14:39:35Z</dcterms:created>
  <dcterms:modified xsi:type="dcterms:W3CDTF">2013-08-26T23:23:56Z</dcterms:modified>
</cp:coreProperties>
</file>